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"/>
  </p:notesMasterIdLst>
  <p:sldIdLst>
    <p:sldId id="274" r:id="rId2"/>
  </p:sldIdLst>
  <p:sldSz cx="12192000" cy="16256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6332"/>
    <a:srgbClr val="00843D"/>
    <a:srgbClr val="FFCD00"/>
    <a:srgbClr val="E6E6E6"/>
    <a:srgbClr val="E0AC89"/>
    <a:srgbClr val="D1F0D1"/>
    <a:srgbClr val="DFF5DF"/>
    <a:srgbClr val="EDF9ED"/>
    <a:srgbClr val="00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056" autoAdjust="0"/>
  </p:normalViewPr>
  <p:slideViewPr>
    <p:cSldViewPr snapToGrid="0">
      <p:cViewPr>
        <p:scale>
          <a:sx n="70" d="100"/>
          <a:sy n="70" d="100"/>
        </p:scale>
        <p:origin x="2016" y="-2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852CE-C06F-4282-AA6B-6B451944E6E1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79625" y="1241425"/>
            <a:ext cx="25098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F7EF2-518C-4D74-8788-6A5C5410B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30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D77F5-CEB6-4BF5-95EC-8AED0223D004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00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967F-A666-458B-8E9D-9F3BE7BCAE4B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26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504A-574D-407C-BAAB-925896158F88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0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3C46F-0BB7-4DCF-9CD6-98938B47250E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3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314C2-4E73-4A64-8F82-31DBE3B670E9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39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E2D-46CF-4774-A24A-AAF28C6ED549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03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13B56-3EAD-4E66-A545-B1443BE4473B}" type="datetime1">
              <a:rPr lang="ru-RU" smtClean="0"/>
              <a:t>20.06.2024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37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D7C5-A9CF-45E0-9966-53FFD0BBF961}" type="datetime1">
              <a:rPr lang="ru-RU" smtClean="0"/>
              <a:t>20.06.2024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88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123-8501-4BA0-A217-A4468C77B9D2}" type="datetime1">
              <a:rPr lang="ru-RU" smtClean="0"/>
              <a:t>20.06.2024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2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B66-BE10-45FF-8664-2888FF3C5DD4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3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D5D8B-71B8-4BE6-A367-521DB68BD5CD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11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2A395-5C26-4C88-84B8-5CDE992431AB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AD8-F78D-462A-A871-4D0887974E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5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rshbins-life.ru" TargetMode="External"/><Relationship Id="rId13" Type="http://schemas.openxmlformats.org/officeDocument/2006/relationships/hyperlink" Target="https://www.cbr.ru/Reception/" TargetMode="External"/><Relationship Id="rId3" Type="http://schemas.openxmlformats.org/officeDocument/2006/relationships/hyperlink" Target="https://rshbins-life.ru/upload/medialibrary/3a2/j2m20un87dtlcfvpupk2yteyboidfc0v/svidetelstva.pdf" TargetMode="External"/><Relationship Id="rId7" Type="http://schemas.openxmlformats.org/officeDocument/2006/relationships/hyperlink" Target="http://www.rshbins-life.ru/" TargetMode="External"/><Relationship Id="rId12" Type="http://schemas.openxmlformats.org/officeDocument/2006/relationships/hyperlink" Target="mailto:claims@rshbins-life.ru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br.ru/" TargetMode="External"/><Relationship Id="rId11" Type="http://schemas.openxmlformats.org/officeDocument/2006/relationships/hyperlink" Target="https://www.rshb.ru/" TargetMode="External"/><Relationship Id="rId5" Type="http://schemas.openxmlformats.org/officeDocument/2006/relationships/hyperlink" Target="https://rshbins-life.ru/upload/iblock/8fd/SVIDETELSTVO_VSS_.pdf" TargetMode="External"/><Relationship Id="rId15" Type="http://schemas.openxmlformats.org/officeDocument/2006/relationships/hyperlink" Target="mailto:mail@ins-union.ru" TargetMode="External"/><Relationship Id="rId10" Type="http://schemas.openxmlformats.org/officeDocument/2006/relationships/hyperlink" Target="https://rshbins-life.ru/individuals/info/#feedback" TargetMode="External"/><Relationship Id="rId4" Type="http://schemas.openxmlformats.org/officeDocument/2006/relationships/hyperlink" Target="https://ins-union.ru/" TargetMode="External"/><Relationship Id="rId9" Type="http://schemas.openxmlformats.org/officeDocument/2006/relationships/hyperlink" Target="https://online.rshbins-life.ru/lk/login" TargetMode="External"/><Relationship Id="rId14" Type="http://schemas.openxmlformats.org/officeDocument/2006/relationships/hyperlink" Target="https://finombudsman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1818;p35"/>
          <p:cNvSpPr/>
          <p:nvPr/>
        </p:nvSpPr>
        <p:spPr>
          <a:xfrm>
            <a:off x="394854" y="9260536"/>
            <a:ext cx="5580000" cy="5689294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2" name="Google Shape;1818;p35"/>
          <p:cNvSpPr/>
          <p:nvPr/>
        </p:nvSpPr>
        <p:spPr>
          <a:xfrm>
            <a:off x="6203158" y="5882464"/>
            <a:ext cx="5580000" cy="828000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0" name="Google Shape;1818;p35"/>
          <p:cNvSpPr/>
          <p:nvPr/>
        </p:nvSpPr>
        <p:spPr>
          <a:xfrm>
            <a:off x="394854" y="5904168"/>
            <a:ext cx="5580000" cy="828000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3" name="Google Shape;1818;p35"/>
          <p:cNvSpPr/>
          <p:nvPr/>
        </p:nvSpPr>
        <p:spPr>
          <a:xfrm>
            <a:off x="6203158" y="6800149"/>
            <a:ext cx="5580000" cy="828000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1" name="Google Shape;1818;p35"/>
          <p:cNvSpPr/>
          <p:nvPr/>
        </p:nvSpPr>
        <p:spPr>
          <a:xfrm>
            <a:off x="394854" y="6808570"/>
            <a:ext cx="5580000" cy="828000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54" y="487779"/>
            <a:ext cx="2626841" cy="596709"/>
          </a:xfrm>
          <a:prstGeom prst="rect">
            <a:avLst/>
          </a:prstGeom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568390"/>
              </p:ext>
            </p:extLst>
          </p:nvPr>
        </p:nvGraphicFramePr>
        <p:xfrm>
          <a:off x="394856" y="1367949"/>
          <a:ext cx="11388302" cy="4087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2944">
                  <a:extLst>
                    <a:ext uri="{9D8B030D-6E8A-4147-A177-3AD203B41FA5}">
                      <a16:colId xmlns:a16="http://schemas.microsoft.com/office/drawing/2014/main" val="3038036743"/>
                    </a:ext>
                  </a:extLst>
                </a:gridCol>
                <a:gridCol w="6525358">
                  <a:extLst>
                    <a:ext uri="{9D8B030D-6E8A-4147-A177-3AD203B41FA5}">
                      <a16:colId xmlns:a16="http://schemas.microsoft.com/office/drawing/2014/main" val="2933714717"/>
                    </a:ext>
                  </a:extLst>
                </a:gridCol>
              </a:tblGrid>
              <a:tr h="36927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85059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Полное наименование организации</a:t>
                      </a:r>
                      <a:endParaRPr kumimoji="0" lang="ru-RU" sz="1400" b="1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Общество с ограниченной ответственностью «РСХБ‑Страхование жизни»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0846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Сокращенное наименование</a:t>
                      </a:r>
                      <a:endParaRPr kumimoji="0" lang="ru-RU" sz="1400" b="1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ООО «РСХБ‑Страхование жизни»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90093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Информация о знаке обслуживания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Зарегистрировано право на </a:t>
                      </a: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rgbClr val="238441"/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3"/>
                        </a:rPr>
                        <a:t>товарные знаки №418018, №390316, №561613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rgbClr val="238441"/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6047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Информация о страховой группе </a:t>
                      </a:r>
                      <a:endParaRPr kumimoji="0" lang="ru-RU" sz="1400" b="0" i="0" u="none" strike="noStrike" kern="1200" cap="none" spc="-5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Страховая группа «РСХБ‑Страхование»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18042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Лицензии </a:t>
                      </a: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на право осуществления </a:t>
                      </a:r>
                      <a:b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</a:b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страховой деятельности</a:t>
                      </a: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СЖ № 4358, СЛ № 4358, </a:t>
                      </a:r>
                      <a:b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</a:b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выданы Банком России 19.01.2018, без ограничения срока действия.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32814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Информация о членстве в СРО</a:t>
                      </a:r>
                      <a:b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</a:b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(саморегулируемой организации)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Всероссийский союз Страховщиков </a:t>
                      </a:r>
                      <a:r>
                        <a:rPr kumimoji="0" lang="en-US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4"/>
                        </a:rPr>
                        <a:t>https://ins-</a:t>
                      </a:r>
                      <a:r>
                        <a:rPr kumimoji="0" lang="en-US" sz="1400" b="0" i="0" u="none" strike="noStrike" kern="1200" cap="none" spc="-5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4"/>
                        </a:rPr>
                        <a:t>union.ru</a:t>
                      </a:r>
                      <a:r>
                        <a:rPr kumimoji="0" lang="en-US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4"/>
                        </a:rPr>
                        <a:t>/</a:t>
                      </a:r>
                      <a:endParaRPr kumimoji="0" lang="ru-RU" sz="1400" b="0" i="0" u="none" strike="noStrike" kern="1200" cap="none" spc="-5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13.07.2018 - дата приема в члены СРО, </a:t>
                      </a: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5"/>
                        </a:rPr>
                        <a:t>регистрационный номер 244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917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Контроль и надзор </a:t>
                      </a: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за деятельностью страховых организаций осуществляет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Банк России </a:t>
                      </a:r>
                      <a:r>
                        <a:rPr kumimoji="0" lang="en-US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  <a:hlinkClick r:id="rId6"/>
                        </a:rPr>
                        <a:t>www.cbr.ru</a:t>
                      </a:r>
                      <a:endParaRPr kumimoji="0" lang="ru-RU" sz="1400" b="0" i="0" u="none" strike="noStrike" kern="1200" cap="none" spc="-5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695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Генеральный </a:t>
                      </a:r>
                      <a:r>
                        <a:rPr kumimoji="0" lang="ru-RU" sz="16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директор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Чуйко Андрей Александрович</a:t>
                      </a:r>
                      <a:endParaRPr kumimoji="0" lang="ru-RU" sz="1400" b="0" i="0" u="none" strike="noStrike" kern="1200" cap="none" spc="-5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935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Коллегиальный исполнительный орган</a:t>
                      </a:r>
                      <a:endParaRPr kumimoji="0" lang="ru-RU" sz="1400" b="1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не предусмотрен</a:t>
                      </a:r>
                      <a:endParaRPr kumimoji="0" lang="ru-RU" sz="1400" b="0" i="0" u="none" strike="noStrike" kern="1200" cap="none" spc="-5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33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Главный бухгалтер</a:t>
                      </a: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Марченко Александр Юрьевич </a:t>
                      </a:r>
                      <a:r>
                        <a:rPr kumimoji="0" lang="ru-RU" sz="1400" b="0" i="0" u="none" strike="noStrike" kern="1200" cap="none" spc="-5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Proxima Nova"/>
                          <a:ea typeface="+mn-ea"/>
                          <a:cs typeface="Proxima Nova Rg"/>
                        </a:rPr>
                        <a:t>(Зам. Гл. бухгалтера с 13.06.2024)</a:t>
                      </a:r>
                      <a:endParaRPr kumimoji="0" lang="ru-RU" sz="1400" b="0" i="0" u="none" strike="noStrike" kern="1200" cap="none" spc="-5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uLnTx/>
                        <a:uFillTx/>
                        <a:latin typeface="Proxima Nova"/>
                        <a:ea typeface="+mn-ea"/>
                        <a:cs typeface="Proxima Nova Rg"/>
                      </a:endParaRPr>
                    </a:p>
                  </a:txBody>
                  <a:tcPr marL="14400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82508"/>
                  </a:ext>
                </a:extLst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87481" y="1127392"/>
            <a:ext cx="112637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4000"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0"/>
            <a:r>
              <a:rPr lang="ru-RU" altLang="ru-RU" sz="2400" spc="-5" dirty="0" smtClean="0">
                <a:solidFill>
                  <a:srgbClr val="2B6332"/>
                </a:solidFill>
                <a:latin typeface="Proxima Nova"/>
                <a:cs typeface="Proxima Nova Rg"/>
              </a:rPr>
              <a:t>Информация о страховой компании РСХБ-Страхование жизни</a:t>
            </a:r>
            <a:endParaRPr lang="ru-RU" altLang="ru-RU" sz="2400" spc="-5" dirty="0">
              <a:solidFill>
                <a:srgbClr val="2B6332"/>
              </a:solidFill>
              <a:latin typeface="Proxima Nova"/>
              <a:cs typeface="Proxima Nova Rg"/>
            </a:endParaRPr>
          </a:p>
        </p:txBody>
      </p:sp>
      <p:sp>
        <p:nvSpPr>
          <p:cNvPr id="24" name="Google Shape;1818;p35"/>
          <p:cNvSpPr/>
          <p:nvPr/>
        </p:nvSpPr>
        <p:spPr>
          <a:xfrm>
            <a:off x="394855" y="15081710"/>
            <a:ext cx="11372186" cy="917482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25" name="object 4"/>
          <p:cNvSpPr txBox="1"/>
          <p:nvPr/>
        </p:nvSpPr>
        <p:spPr>
          <a:xfrm>
            <a:off x="0" y="15107662"/>
            <a:ext cx="12192000" cy="848970"/>
          </a:xfrm>
          <a:prstGeom prst="rect">
            <a:avLst/>
          </a:prstGeom>
          <a:noFill/>
        </p:spPr>
        <p:txBody>
          <a:bodyPr vert="horz" wrap="square" lIns="0" tIns="78105" rIns="0" bIns="0" rtlCol="0">
            <a:noAutofit/>
          </a:bodyPr>
          <a:lstStyle/>
          <a:p>
            <a:pPr algn="ctr" defTabSz="1219170"/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Место нахождения юридического лица: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119034, г. Москва, Гагаринский пер, д. 3, этаж 1, пом. II, комната 18</a:t>
            </a:r>
          </a:p>
          <a:p>
            <a:pPr marL="12700" algn="ctr"/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Офис сопровождения договоров страхования: 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123112, г. Москва, 1-й Красногвардейский проезд, д. 19</a:t>
            </a:r>
          </a:p>
          <a:p>
            <a:pPr marL="12700" algn="ctr"/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Режим работы офиса: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пн-чт 09.00 - 18.00, пт 09.00 - 16.45</a:t>
            </a:r>
            <a:r>
              <a:rPr lang="en-US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.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 </a:t>
            </a:r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Тел: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+7 495 745 99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55. </a:t>
            </a:r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Сайт</a:t>
            </a:r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: </a:t>
            </a:r>
            <a:r>
              <a:rPr lang="en-US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7"/>
              </a:rPr>
              <a:t>www.rshbins-life.ru</a:t>
            </a:r>
            <a:endParaRPr lang="ru-RU" b="1" dirty="0">
              <a:latin typeface="Proxima Nova Lt" panose="02000506030000020004" pitchFamily="2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47020" y="5882465"/>
            <a:ext cx="5351106" cy="830997"/>
          </a:xfrm>
          <a:prstGeom prst="rect">
            <a:avLst/>
          </a:prstGeom>
        </p:spPr>
        <p:txBody>
          <a:bodyPr wrap="square" rIns="36000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Страхование жизни на случай смерти,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/>
            </a:r>
            <a:b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дожития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до определенного возраста или срока, либо наступления иного события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26370" y="7937311"/>
            <a:ext cx="11315356" cy="830997"/>
          </a:xfrm>
          <a:prstGeom prst="rect">
            <a:avLst/>
          </a:prstGeom>
        </p:spPr>
        <p:txBody>
          <a:bodyPr wrap="square" rIns="36000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Совокупность условий, характеризующих особенности заключения, исполнения и прекращения договора страхования жизни, подробно изложены в страховой документации (Правила страхования, Договор страхования жизни, Ключевой информационный документ (КИД)) и иных сопроводительных маркетинговых материалах</a:t>
            </a:r>
            <a:r>
              <a:rPr lang="ru-RU" sz="14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. </a:t>
            </a: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394855" y="5479230"/>
            <a:ext cx="113883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4000"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0" algn="ctr"/>
            <a:r>
              <a:rPr lang="ru-RU" altLang="ru-RU" b="1" spc="-5" dirty="0">
                <a:solidFill>
                  <a:srgbClr val="2B6332"/>
                </a:solidFill>
                <a:latin typeface="Proxima Nova"/>
                <a:cs typeface="Proxima Nova Rg"/>
              </a:rPr>
              <a:t>Осуществляемые виды страхования</a:t>
            </a: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394855" y="7610498"/>
            <a:ext cx="113468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4000"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1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0" algn="ctr"/>
            <a:r>
              <a:rPr lang="ru-RU" altLang="ru-RU" b="1" spc="-5" dirty="0">
                <a:solidFill>
                  <a:srgbClr val="2B6332"/>
                </a:solidFill>
                <a:latin typeface="Proxima Nova"/>
                <a:cs typeface="Proxima Nova Rg"/>
              </a:rPr>
              <a:t>Информирование об условиях страхования</a:t>
            </a:r>
          </a:p>
        </p:txBody>
      </p:sp>
      <p:sp>
        <p:nvSpPr>
          <p:cNvPr id="31" name="object 16"/>
          <p:cNvSpPr txBox="1"/>
          <p:nvPr/>
        </p:nvSpPr>
        <p:spPr>
          <a:xfrm>
            <a:off x="467803" y="8871157"/>
            <a:ext cx="5507052" cy="282786"/>
          </a:xfrm>
          <a:prstGeom prst="rect">
            <a:avLst/>
          </a:prstGeom>
        </p:spPr>
        <p:txBody>
          <a:bodyPr vert="horz" wrap="square" lIns="0" tIns="5731" rIns="0" bIns="0" rtlCol="0">
            <a:spAutoFit/>
          </a:bodyPr>
          <a:lstStyle/>
          <a:p>
            <a:pPr marL="4775" defTabSz="343814">
              <a:spcBef>
                <a:spcPts val="45"/>
              </a:spcBef>
              <a:defRPr/>
            </a:pPr>
            <a:r>
              <a:rPr lang="ru-RU" b="1" spc="-5" dirty="0">
                <a:solidFill>
                  <a:srgbClr val="2B6332"/>
                </a:solidFill>
                <a:latin typeface="Proxima Nova"/>
                <a:cs typeface="Proxima Nova Rg"/>
              </a:rPr>
              <a:t>Способ и адреса для направления обращений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264594" y="5882465"/>
            <a:ext cx="5518698" cy="830997"/>
          </a:xfrm>
          <a:prstGeom prst="rect">
            <a:avLst/>
          </a:prstGeom>
        </p:spPr>
        <p:txBody>
          <a:bodyPr wrap="square" rIns="36000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Страхование жизни с условием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/>
            </a:r>
            <a:b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периодических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страховых выплат и (или) с участием страхователя в инвест. доходе страховщика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47020" y="7000575"/>
            <a:ext cx="5642052" cy="338554"/>
          </a:xfrm>
          <a:prstGeom prst="rect">
            <a:avLst/>
          </a:prstGeom>
        </p:spPr>
        <p:txBody>
          <a:bodyPr wrap="square" rIns="36000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Страхование от несчастных случаев и болезней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264594" y="7006435"/>
            <a:ext cx="4412986" cy="338554"/>
          </a:xfrm>
          <a:prstGeom prst="rect">
            <a:avLst/>
          </a:prstGeom>
        </p:spPr>
        <p:txBody>
          <a:bodyPr wrap="square" rIns="36000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Медицинское страхование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394854" y="9264090"/>
            <a:ext cx="49894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При заключении договора страхования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16839" y="10524378"/>
            <a:ext cx="57320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При наступлении страхового случая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416839" y="13241664"/>
            <a:ext cx="33295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всем остальным вопросам 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22576" y="13580218"/>
            <a:ext cx="8425145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тел.: 8 800 500 87 78 (бесплатно); +7 495 745 99 55</a:t>
            </a:r>
          </a:p>
          <a:p>
            <a:pPr marL="269875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электронной почте: 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8"/>
              </a:rPr>
              <a:t>info@rshbins-life.ru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  <a:p>
            <a:pPr marL="269875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Посредством 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9"/>
              </a:rPr>
              <a:t>личного кабинета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  <a:p>
            <a:pPr marL="269875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 помощью 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0"/>
              </a:rPr>
              <a:t>электронной формы обратной связи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94854" y="9646822"/>
            <a:ext cx="55245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Обратитесь в любое отделение АО «Россельхозбанк». </a:t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Список адресов офисов - на сайте</a:t>
            </a:r>
            <a:r>
              <a:rPr lang="ru-RU" sz="1400" dirty="0">
                <a:solidFill>
                  <a:srgbClr val="238441"/>
                </a:solidFill>
                <a:latin typeface="proxima_nova"/>
                <a:hlinkClick r:id="rId11"/>
              </a:rPr>
              <a:t> </a:t>
            </a:r>
            <a:r>
              <a:rPr lang="ru-RU" sz="1400" spc="4" dirty="0">
                <a:latin typeface="Proxima Nova Rg"/>
                <a:cs typeface="Proxima Nova Rg"/>
                <a:hlinkClick r:id="rId11"/>
              </a:rPr>
              <a:t>www.rshb.ru</a:t>
            </a:r>
            <a:r>
              <a:rPr lang="ru-RU" sz="1400" dirty="0">
                <a:solidFill>
                  <a:srgbClr val="238441"/>
                </a:solidFill>
                <a:latin typeface="proxima_nova"/>
                <a:hlinkClick r:id="rId11"/>
              </a:rPr>
              <a:t> </a:t>
            </a:r>
            <a:endParaRPr lang="ru-RU" sz="1600" spc="4" dirty="0">
              <a:latin typeface="Proxima Nova Rg"/>
              <a:cs typeface="Proxima Nova Rg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25160" y="10906793"/>
            <a:ext cx="6102915" cy="204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Сообщите о наступлении страхового случая и </a:t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направьте подтверждающие документы в </a:t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Офис</a:t>
            </a:r>
            <a:r>
              <a:rPr lang="en-US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сопровождения договоров страхования:</a:t>
            </a:r>
          </a:p>
          <a:p>
            <a:pPr marL="179388" lvl="0" indent="-179388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Заказным письмом посредством Почты России</a:t>
            </a:r>
          </a:p>
          <a:p>
            <a:pPr marL="179388" lvl="0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Курьерской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службой или лично</a:t>
            </a:r>
            <a:r>
              <a:rPr lang="en-US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адресу</a:t>
            </a:r>
          </a:p>
          <a:p>
            <a:pPr lvl="0">
              <a:spcBef>
                <a:spcPts val="6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Образцы заявлений - на сайте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7"/>
              </a:rPr>
              <a:t>www.rshbins-life.ru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  <a:p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Эл. почта по страховым событиям: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2"/>
              </a:rPr>
              <a:t>claims@rshbins-life.ru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sp>
        <p:nvSpPr>
          <p:cNvPr id="53" name="Google Shape;1818;p35"/>
          <p:cNvSpPr/>
          <p:nvPr/>
        </p:nvSpPr>
        <p:spPr>
          <a:xfrm>
            <a:off x="6174050" y="9266792"/>
            <a:ext cx="5609108" cy="5689294"/>
          </a:xfrm>
          <a:prstGeom prst="rect">
            <a:avLst/>
          </a:prstGeom>
          <a:solidFill>
            <a:srgbClr val="A6A6A6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54" name="object 16"/>
          <p:cNvSpPr txBox="1"/>
          <p:nvPr/>
        </p:nvSpPr>
        <p:spPr>
          <a:xfrm>
            <a:off x="6203158" y="8877602"/>
            <a:ext cx="5563882" cy="282786"/>
          </a:xfrm>
          <a:prstGeom prst="rect">
            <a:avLst/>
          </a:prstGeom>
        </p:spPr>
        <p:txBody>
          <a:bodyPr vert="horz" wrap="square" lIns="0" tIns="5731" rIns="0" bIns="0" rtlCol="0">
            <a:spAutoFit/>
          </a:bodyPr>
          <a:lstStyle/>
          <a:p>
            <a:pPr marL="4775" defTabSz="343814">
              <a:spcBef>
                <a:spcPts val="45"/>
              </a:spcBef>
              <a:defRPr/>
            </a:pPr>
            <a:r>
              <a:rPr lang="ru-RU" b="1" spc="-5" dirty="0">
                <a:solidFill>
                  <a:srgbClr val="2B6332"/>
                </a:solidFill>
                <a:latin typeface="Proxima Nova"/>
                <a:cs typeface="Proxima Nova Rg"/>
              </a:rPr>
              <a:t>Защита прав получателей страховых услуг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6203159" y="12169725"/>
            <a:ext cx="55231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Интернет приемная ЦБ РФ: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3"/>
              </a:rPr>
              <a:t>https://www.cbr.ru/</a:t>
            </a:r>
            <a:r>
              <a:rPr lang="ru-RU" sz="1600" spc="-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3"/>
              </a:rPr>
              <a:t>Reception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3"/>
              </a:rPr>
              <a:t>/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/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Физ. адрес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: 107016, Москва, ул. Неглинная, д. 12, к. В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6219277" y="14022947"/>
            <a:ext cx="55638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Финансовый уполномоченный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4"/>
              </a:rPr>
              <a:t>https://finombudsman.ru/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 </a:t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119017, Москва, Старомонетный пер., дом 3.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/>
            </a:r>
            <a:b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Тел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.: 8 800 200 00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10. Медиация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не предусмотрена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6203158" y="9258116"/>
            <a:ext cx="49894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Обращение в страховую компанию</a:t>
            </a:r>
            <a:endParaRPr lang="ru-RU" sz="1600" b="1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203158" y="9603115"/>
            <a:ext cx="54554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В случае несогласия с действиями и/или решениями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исполнению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обязательств по договору страхования:</a:t>
            </a:r>
            <a:endParaRPr lang="ru-RU" sz="1600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203158" y="10112607"/>
            <a:ext cx="5580000" cy="1680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lvl="0" indent="-179388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Подготовьте обращение (претензию)</a:t>
            </a:r>
          </a:p>
          <a:p>
            <a:pPr marL="269875" lvl="0" indent="-179388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Приложите подтверждающие документы</a:t>
            </a:r>
          </a:p>
          <a:p>
            <a:pPr marL="269875" indent="-17938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Направьте письменную мотивированную претензию:</a:t>
            </a:r>
          </a:p>
          <a:p>
            <a:pPr marL="742950" lvl="1" indent="-285750">
              <a:buFontTx/>
              <a:buChar char="-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На электронную почту </a:t>
            </a:r>
            <a:r>
              <a:rPr lang="en-US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8"/>
              </a:rPr>
              <a:t>info@rshbins-life.ru</a:t>
            </a:r>
            <a:endParaRPr lang="ru-RU" sz="1600" spc="-5" dirty="0" smtClean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  <a:p>
            <a:pPr marL="742950" lvl="1" indent="-285750">
              <a:buFontTx/>
              <a:buChar char="-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почте заказным </a:t>
            </a: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письмом</a:t>
            </a:r>
          </a:p>
          <a:p>
            <a:pPr marL="742950" lvl="1" indent="-285750">
              <a:buFontTx/>
              <a:buChar char="-"/>
            </a:pPr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Вручите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представителю страховщика лично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6219277" y="13740920"/>
            <a:ext cx="55638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Досудебное рассмотрение </a:t>
            </a:r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споров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6203159" y="12799869"/>
            <a:ext cx="5580000" cy="348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Обращение </a:t>
            </a:r>
            <a:r>
              <a:rPr lang="ru-RU" sz="1600" b="1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в С</a:t>
            </a:r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РО</a:t>
            </a:r>
            <a:endParaRPr lang="ru-RU" sz="1600" b="1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219277" y="13081012"/>
            <a:ext cx="55070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115093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, Москва, улица Люсиновская, дом 27, стр. 3. </a:t>
            </a:r>
            <a:b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</a:b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E-mail: 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  <a:hlinkClick r:id="rId15"/>
              </a:rPr>
              <a:t>mail@ins-union.ru</a:t>
            </a:r>
            <a:r>
              <a:rPr lang="ru-RU" sz="1600" spc="-5" dirty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, Тел.: +7 495 232 12 24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6208240" y="11904128"/>
            <a:ext cx="49894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5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roxima Nova"/>
                <a:cs typeface="Proxima Nova Rg"/>
              </a:rPr>
              <a:t>Обращение в ЦБ РФ:</a:t>
            </a:r>
            <a:endParaRPr lang="ru-RU" sz="1600" b="1" spc="-5" dirty="0">
              <a:solidFill>
                <a:schemeClr val="tx1">
                  <a:lumMod val="85000"/>
                  <a:lumOff val="15000"/>
                </a:schemeClr>
              </a:solidFill>
              <a:latin typeface="Proxima Nova"/>
              <a:cs typeface="Proxima Nova Rg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697" y="241178"/>
            <a:ext cx="1279723" cy="1279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18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1068</TotalTime>
  <Words>354</Words>
  <Application>Microsoft Office PowerPoint</Application>
  <PresentationFormat>Произвольный</PresentationFormat>
  <Paragraphs>61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Fira Sans Extra Condensed Medium</vt:lpstr>
      <vt:lpstr>Proxima Nova</vt:lpstr>
      <vt:lpstr>Proxima Nova Lt</vt:lpstr>
      <vt:lpstr>Proxima Nova Rg</vt:lpstr>
      <vt:lpstr>proxima_nova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Шортанова Инна Хасанбиевна</dc:creator>
  <cp:lastModifiedBy>Шортанова Инна Хасанбиевна</cp:lastModifiedBy>
  <cp:revision>235</cp:revision>
  <cp:lastPrinted>2023-05-17T13:36:25Z</cp:lastPrinted>
  <dcterms:created xsi:type="dcterms:W3CDTF">2023-05-17T09:01:30Z</dcterms:created>
  <dcterms:modified xsi:type="dcterms:W3CDTF">2024-06-20T06:57:30Z</dcterms:modified>
</cp:coreProperties>
</file>