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74" r:id="rId3"/>
    <p:sldId id="275" r:id="rId4"/>
    <p:sldId id="276" r:id="rId5"/>
  </p:sldIdLst>
  <p:sldSz cx="6858000" cy="5143500"/>
  <p:notesSz cx="6794500" cy="9906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48A18"/>
    <a:srgbClr val="2B6030"/>
    <a:srgbClr val="195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419" autoAdjust="0"/>
  </p:normalViewPr>
  <p:slideViewPr>
    <p:cSldViewPr snapToGrid="0" snapToObjects="1" showGuides="1">
      <p:cViewPr varScale="1">
        <p:scale>
          <a:sx n="124" d="100"/>
          <a:sy n="124" d="100"/>
        </p:scale>
        <p:origin x="1710" y="9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6" d="100"/>
          <a:sy n="126" d="100"/>
        </p:scale>
        <p:origin x="491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943EBBE-20EF-DC40-8A4C-30DA4184FA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672BC8-BB81-4C4E-A5C8-6B427D1B25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BBB41-83CA-8B45-99C1-C54194700C9C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4490C54-D6DF-F041-B1A8-FFB3738BF7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E823D97-30DC-FB44-9DAA-D965BF16E5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55D98-DEC0-D04C-8FC5-8797FD0C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142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3275F-DFBB-C343-936E-756399944BA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38250"/>
            <a:ext cx="44577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7D19C-22E1-614D-8758-777E8F653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26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67287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рыв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8417" y="1231753"/>
            <a:ext cx="2143385" cy="11833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ЗАКРЫВАЮЩИЙ СЛАЙД ПРЕЗЕНТАЦИИ</a:t>
            </a:r>
            <a:endParaRPr lang="en-US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C349F7-831E-4E42-A4CF-7076093525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8417" y="2518562"/>
            <a:ext cx="2143385" cy="1404000"/>
          </a:xfrm>
        </p:spPr>
        <p:txBody>
          <a:bodyPr anchor="t" anchorCtr="0">
            <a:normAutofit/>
          </a:bodyPr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accent4"/>
              </a:buClr>
              <a:buSzPct val="110000"/>
              <a:buFontTx/>
              <a:buNone/>
              <a:tabLst/>
              <a:defRPr sz="1051" b="0">
                <a:solidFill>
                  <a:schemeClr val="tx1"/>
                </a:solidFill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accent4"/>
              </a:buClr>
              <a:buSzPct val="110000"/>
              <a:buFontTx/>
              <a:buNone/>
              <a:tabLst/>
              <a:defRPr/>
            </a:pPr>
            <a:r>
              <a:rPr lang="ru-RU" dirty="0"/>
              <a:t>Текст закрывающего слайда, реквизиты, контактная информация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E749C80-3A0D-1940-96E7-176D23C6081B}"/>
              </a:ext>
            </a:extLst>
          </p:cNvPr>
          <p:cNvSpPr/>
          <p:nvPr userDrawn="1"/>
        </p:nvSpPr>
        <p:spPr bwMode="auto">
          <a:xfrm>
            <a:off x="300274" y="1231752"/>
            <a:ext cx="35169" cy="2690813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6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73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4E40E-960F-084C-87BC-767853133E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72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СОДЕРЖАНИЯ</a:t>
            </a:r>
            <a:endParaRPr lang="en-US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1AA4CCA-D2D7-C144-90D5-DDE5B1A857A7}"/>
              </a:ext>
            </a:extLst>
          </p:cNvPr>
          <p:cNvSpPr/>
          <p:nvPr userDrawn="1"/>
        </p:nvSpPr>
        <p:spPr bwMode="auto">
          <a:xfrm>
            <a:off x="300274" y="1284502"/>
            <a:ext cx="35169" cy="2690813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E873158-6BC8-DF48-AA1D-D839F335337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9371" y="1284502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7EC98726-7861-1141-87C8-C7563E9097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54980" y="1302973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</a:t>
            </a:r>
            <a:r>
              <a:rPr lang="ru-RU" dirty="0" smtClean="0"/>
              <a:t>слайда</a:t>
            </a:r>
            <a:endParaRPr lang="ru-RU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1E86C81-962A-4B42-83A0-8C9FB8E8E96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9371" y="1622830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7F8A5168-FF42-1A49-9B92-DFECFEA752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54980" y="1641301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9CC1C63-9920-7E46-BF0E-225D47DFAD08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09371" y="1961158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5" name="Текст 12">
            <a:extLst>
              <a:ext uri="{FF2B5EF4-FFF2-40B4-BE49-F238E27FC236}">
                <a16:creationId xmlns:a16="http://schemas.microsoft.com/office/drawing/2014/main" id="{35D809A9-9076-F848-AED4-7E8C2B30EC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554980" y="1979629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F62101C-0936-3C49-950D-95BD4FD6397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09371" y="2299486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7" name="Текст 12">
            <a:extLst>
              <a:ext uri="{FF2B5EF4-FFF2-40B4-BE49-F238E27FC236}">
                <a16:creationId xmlns:a16="http://schemas.microsoft.com/office/drawing/2014/main" id="{3711E826-681F-0248-BC39-B6E52B37F0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54980" y="2317957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D0FED89-1D7E-1B44-8FE5-9A88BF02E83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9371" y="2637814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9" name="Текст 12">
            <a:extLst>
              <a:ext uri="{FF2B5EF4-FFF2-40B4-BE49-F238E27FC236}">
                <a16:creationId xmlns:a16="http://schemas.microsoft.com/office/drawing/2014/main" id="{EA06C912-321A-4740-BF63-17220AE6A68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54980" y="2656285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C2DDB87-FC18-E345-8440-62C03DAB5E7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09371" y="2976142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1" name="Текст 12">
            <a:extLst>
              <a:ext uri="{FF2B5EF4-FFF2-40B4-BE49-F238E27FC236}">
                <a16:creationId xmlns:a16="http://schemas.microsoft.com/office/drawing/2014/main" id="{CA8C38B0-6F30-B24D-A624-AC4A0CE6D69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54980" y="2994613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A9D8326-1941-994C-83A0-87DBF0BF788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09371" y="3314469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3" name="Текст 12">
            <a:extLst>
              <a:ext uri="{FF2B5EF4-FFF2-40B4-BE49-F238E27FC236}">
                <a16:creationId xmlns:a16="http://schemas.microsoft.com/office/drawing/2014/main" id="{303E90E1-1DB0-FA47-8A8A-36889E1E7C4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554980" y="3332941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B04E9D5-8F58-254F-8737-550E7EC105D1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9371" y="3652798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5" name="Текст 12">
            <a:extLst>
              <a:ext uri="{FF2B5EF4-FFF2-40B4-BE49-F238E27FC236}">
                <a16:creationId xmlns:a16="http://schemas.microsoft.com/office/drawing/2014/main" id="{816697AE-D1C4-4345-8DAC-36D1860E004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54980" y="3671269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8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1356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презент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9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336" y="888267"/>
            <a:ext cx="6309440" cy="3528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83CF06EB-5EE3-8949-8FAA-E6C367FD75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9788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(с источниками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336" y="888267"/>
            <a:ext cx="6309440" cy="3528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FD7CE1A9-368B-D54E-AF20-B53F69BF23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47967" y="4563400"/>
            <a:ext cx="4196809" cy="148500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ru-RU" dirty="0"/>
              <a:t>Примечания: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BE4DE22B-CCA5-F04B-875F-3A35BDEAC5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7967" y="4753735"/>
            <a:ext cx="4196809" cy="143100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ru-RU" dirty="0"/>
              <a:t>Источники: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83CF06EB-5EE3-8949-8FAA-E6C367FD75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2267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0625" y="888266"/>
            <a:ext cx="6134150" cy="3388766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Wingdings 3" panose="05040102010807070707" pitchFamily="18" charset="2"/>
              <a:buChar char="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404567D-0537-3349-B064-47A44D45230A}"/>
              </a:ext>
            </a:extLst>
          </p:cNvPr>
          <p:cNvSpPr/>
          <p:nvPr userDrawn="1"/>
        </p:nvSpPr>
        <p:spPr bwMode="auto">
          <a:xfrm>
            <a:off x="300274" y="884052"/>
            <a:ext cx="45719" cy="3413628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3A83459-25CE-A945-8632-738B870317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1772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725" y="1152604"/>
            <a:ext cx="3051000" cy="3276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C349F7-831E-4E42-A4CF-7076093525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197" y="785042"/>
            <a:ext cx="3051000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948CC32A-3869-7549-AFD3-B40554F494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494520" y="1152604"/>
            <a:ext cx="3051000" cy="3276000"/>
          </a:xfrm>
        </p:spPr>
        <p:txBody>
          <a:bodyPr/>
          <a:lstStyle>
            <a:lvl1pPr marL="172796" indent="-172796"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Текст 4">
            <a:extLst>
              <a:ext uri="{FF2B5EF4-FFF2-40B4-BE49-F238E27FC236}">
                <a16:creationId xmlns:a16="http://schemas.microsoft.com/office/drawing/2014/main" id="{38740FF3-CF42-454B-9F45-EFEA5B9ECF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93992" y="785042"/>
            <a:ext cx="3051000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DAB250A-92E2-3743-9FE8-4279AB5677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0750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0658" y="1152383"/>
            <a:ext cx="6122061" cy="1260000"/>
          </a:xfrm>
        </p:spPr>
        <p:txBody>
          <a:bodyPr/>
          <a:lstStyle>
            <a:lvl1pPr marL="172796" indent="-172796"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C349F7-831E-4E42-A4CF-7076093525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0130" y="784822"/>
            <a:ext cx="6122061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D442CB-F2A1-9D4E-95BF-4F53909F02E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20658" y="3059657"/>
            <a:ext cx="6122061" cy="1260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Текст 4">
            <a:extLst>
              <a:ext uri="{FF2B5EF4-FFF2-40B4-BE49-F238E27FC236}">
                <a16:creationId xmlns:a16="http://schemas.microsoft.com/office/drawing/2014/main" id="{8B817F43-A964-B045-A0BE-E94870B257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0130" y="2674511"/>
            <a:ext cx="6122061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D5F301B-BDC4-0A44-851A-FEA40E84A4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3A0FDE-0811-BF41-9C6C-F9D65C1F00FB}"/>
              </a:ext>
            </a:extLst>
          </p:cNvPr>
          <p:cNvSpPr/>
          <p:nvPr userDrawn="1"/>
        </p:nvSpPr>
        <p:spPr bwMode="auto">
          <a:xfrm>
            <a:off x="300153" y="879475"/>
            <a:ext cx="35100" cy="15480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1D7267AD-FD35-3747-A7B8-20FE7942550D}"/>
              </a:ext>
            </a:extLst>
          </p:cNvPr>
          <p:cNvSpPr/>
          <p:nvPr userDrawn="1"/>
        </p:nvSpPr>
        <p:spPr bwMode="auto">
          <a:xfrm>
            <a:off x="300153" y="2770362"/>
            <a:ext cx="35100" cy="15444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5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4863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727" y="1152604"/>
            <a:ext cx="1968923" cy="32724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C349F7-831E-4E42-A4CF-7076093525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199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948CC32A-3869-7549-AFD3-B40554F494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575974" y="1152604"/>
            <a:ext cx="1968923" cy="32724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16" name="Текст 4">
            <a:extLst>
              <a:ext uri="{FF2B5EF4-FFF2-40B4-BE49-F238E27FC236}">
                <a16:creationId xmlns:a16="http://schemas.microsoft.com/office/drawing/2014/main" id="{38740FF3-CF42-454B-9F45-EFEA5B9ECF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5446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DCE6197-042D-F341-8633-B13A8DBE3DF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2402780" y="1152604"/>
            <a:ext cx="1968923" cy="3272400"/>
          </a:xfrm>
        </p:spPr>
        <p:txBody>
          <a:bodyPr/>
          <a:lstStyle>
            <a:lvl1pPr marL="172796" indent="-172796">
              <a:buClr>
                <a:srgbClr val="448A18"/>
              </a:buClr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</a:t>
            </a:r>
            <a:r>
              <a:rPr lang="ru-RU" dirty="0"/>
              <a:t>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Текст 4">
            <a:extLst>
              <a:ext uri="{FF2B5EF4-FFF2-40B4-BE49-F238E27FC236}">
                <a16:creationId xmlns:a16="http://schemas.microsoft.com/office/drawing/2014/main" id="{4ED0B954-BD60-8D47-8AEC-F39DBC39CC9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02252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D572D5-3E16-154C-8EC5-6A770C5B79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8" name="Номер слайда 2">
            <a:extLst>
              <a:ext uri="{FF2B5EF4-FFF2-40B4-BE49-F238E27FC236}">
                <a16:creationId xmlns:a16="http://schemas.microsoft.com/office/drawing/2014/main" id="{E9295DCF-C48D-FE4C-94DD-25AB0147F7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0693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5336" y="158827"/>
            <a:ext cx="6307383" cy="378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392" y="879474"/>
            <a:ext cx="6307383" cy="352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6563" y="4856163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C702E3D-E1C0-8345-AA2A-F82325D0AAB8}" type="datetime4">
              <a:rPr lang="ru-RU" smtClean="0"/>
              <a:t>10 сентября 2024 г.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6350" y="4825830"/>
            <a:ext cx="5246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 b="1">
                <a:solidFill>
                  <a:srgbClr val="448A18"/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44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92" r:id="rId5"/>
    <p:sldLayoutId id="2147483673" r:id="rId6"/>
    <p:sldLayoutId id="2147483674" r:id="rId7"/>
    <p:sldLayoutId id="2147483675" r:id="rId8"/>
    <p:sldLayoutId id="2147483691" r:id="rId9"/>
    <p:sldLayoutId id="2147483676" r:id="rId10"/>
    <p:sldLayoutId id="2147483677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796" indent="-172796" algn="l" defTabSz="685783" rtl="0" eaLnBrk="1" latinLnBrk="0" hangingPunct="1">
        <a:lnSpc>
          <a:spcPct val="100000"/>
        </a:lnSpc>
        <a:spcBef>
          <a:spcPts val="300"/>
        </a:spcBef>
        <a:buClr>
          <a:schemeClr val="accent4"/>
        </a:buClr>
        <a:buSzPct val="110000"/>
        <a:buFontTx/>
        <a:buBlip>
          <a:blip r:embed="rId13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5591" indent="-172796" algn="l" defTabSz="685783" rtl="0" eaLnBrk="1" latinLnBrk="0" hangingPunct="1">
        <a:lnSpc>
          <a:spcPct val="100000"/>
        </a:lnSpc>
        <a:spcBef>
          <a:spcPts val="200"/>
        </a:spcBef>
        <a:buClr>
          <a:srgbClr val="448A18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8387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12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91183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120000"/>
        <a:buFont typeface="Системный шрифт, обычный"/>
        <a:buChar char="⁃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78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60000"/>
        <a:buFont typeface=".Lucida Grande UI Regular"/>
        <a:buChar char="◆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9"/>
          <p:cNvSpPr txBox="1">
            <a:spLocks/>
          </p:cNvSpPr>
          <p:nvPr/>
        </p:nvSpPr>
        <p:spPr>
          <a:xfrm>
            <a:off x="422745" y="2055837"/>
            <a:ext cx="6437885" cy="10655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28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chemeClr val="accent4"/>
              </a:buClr>
              <a:buSzPct val="110000"/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5600" indent="-1728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Clr>
                <a:srgbClr val="448A18"/>
              </a:buClr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4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12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12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120000"/>
              <a:buFont typeface="Системный шрифт, обычный"/>
              <a:buChar char="⁃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0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60000"/>
              <a:buFont typeface=".Lucida Grande UI Regular"/>
              <a:buChar char="◆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екст 6"/>
          <p:cNvSpPr txBox="1">
            <a:spLocks/>
          </p:cNvSpPr>
          <p:nvPr/>
        </p:nvSpPr>
        <p:spPr>
          <a:xfrm>
            <a:off x="5337430" y="4681133"/>
            <a:ext cx="1365814" cy="462367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None/>
              <a:tabLst/>
              <a:defRPr sz="1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4572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6858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9144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11430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3716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16002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18288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057400" marR="0" indent="-228600" algn="l" defTabSz="914377" rtl="0" latinLnBrk="0">
              <a:lnSpc>
                <a:spcPct val="90000"/>
              </a:lnSpc>
              <a:spcBef>
                <a:spcPts val="1688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algn="r" hangingPunct="1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520262" y="-1"/>
            <a:ext cx="1324196" cy="5143498"/>
            <a:chOff x="520262" y="-1"/>
            <a:chExt cx="1483162" cy="5143498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520263" y="4904932"/>
              <a:ext cx="1483161" cy="238565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520262" y="-1"/>
              <a:ext cx="1483160" cy="779273"/>
            </a:xfrm>
            <a:prstGeom prst="rect">
              <a:avLst/>
            </a:prstGeom>
          </p:spPr>
        </p:pic>
      </p:grp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263" y="4121402"/>
            <a:ext cx="1324195" cy="7265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2544" y="2055837"/>
            <a:ext cx="5878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400" b="1" cap="all" dirty="0"/>
              <a:t>КОМПЛЕКТ ДОКУМЕНТОВ ДЛЯ ОТКРЫТИЯ РАСЧЕТНОГО СЧЕТА</a:t>
            </a:r>
            <a:endParaRPr lang="ru-RU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8844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3527767-2FA6-BF40-9648-5CCD56BEC6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1" name="TextBox 22"/>
          <p:cNvSpPr txBox="1">
            <a:spLocks noChangeArrowheads="1"/>
          </p:cNvSpPr>
          <p:nvPr/>
        </p:nvSpPr>
        <p:spPr bwMode="auto">
          <a:xfrm>
            <a:off x="494581" y="968189"/>
            <a:ext cx="5348578" cy="2530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Вы собираетесь управлять расчетным счетом сами, необходимо: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788" dirty="0">
              <a:solidFill>
                <a:srgbClr val="2B60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588" indent="-128588" algn="just" defTabSz="685800" eaLnBrk="0" fontAlgn="base" hangingPunct="0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Личное присутствие индивидуального предпринимателя</a:t>
            </a:r>
          </a:p>
          <a:p>
            <a:pPr marL="128588" indent="-128588" algn="just" defTabSz="685800" eaLnBrk="0" fontAlgn="base" hangingPunct="0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Оригинал паспорта индивидуального предпринимателя</a:t>
            </a:r>
          </a:p>
          <a:p>
            <a:pPr algn="just" defTabSz="685800" eaLnBrk="0" fontAlgn="base" hangingPunct="0">
              <a:buNone/>
              <a:tabLst>
                <a:tab pos="135255" algn="l"/>
              </a:tabLst>
            </a:pPr>
            <a:endParaRPr lang="ru-RU" sz="788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Вы </a:t>
            </a: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доверяете третьему лицу управление расчетным счетом, необходимо: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788" dirty="0">
              <a:solidFill>
                <a:srgbClr val="2B60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588" indent="-128588" algn="just" defTabSz="685800" eaLnBrk="0" fontAlgn="base" hangingPunct="0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Личное присутствие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доверенного лица в офисе Банка </a:t>
            </a:r>
            <a:endParaRPr lang="ru-RU" sz="788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8588" indent="-128588" algn="just" defTabSz="685800" eaLnBrk="0" fontAlgn="base" hangingPunct="0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Оригинал паспорта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доверенного лица</a:t>
            </a:r>
          </a:p>
          <a:p>
            <a:pPr marL="128588" indent="-128588" algn="just" defTabSz="685800" eaLnBrk="0" fontAlgn="base" hangingPunct="0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Нотариально оформленная доверенность на управление расчетным счетом, в которой указаны данные о документе, </a:t>
            </a:r>
          </a:p>
          <a:p>
            <a:pPr algn="just" defTabSz="685800" eaLnBrk="0" fontAlgn="base" hangingPunct="0">
              <a:spcBef>
                <a:spcPct val="0"/>
              </a:spcBef>
              <a:buNone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удостоверяющем личность ИП</a:t>
            </a:r>
          </a:p>
          <a:p>
            <a:pPr algn="just" defTabSz="685800" eaLnBrk="0" fontAlgn="base" hangingPunct="0">
              <a:spcBef>
                <a:spcPct val="0"/>
              </a:spcBef>
              <a:buNone/>
              <a:tabLst>
                <a:tab pos="135255" algn="l"/>
              </a:tabLst>
            </a:pPr>
            <a:endParaRPr lang="ru-RU" sz="788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685800" eaLnBrk="0" fontAlgn="base" hangingPunct="0">
              <a:spcBef>
                <a:spcPct val="0"/>
              </a:spcBef>
              <a:buNone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Нужны дополнительные документы, если Вы: </a:t>
            </a:r>
          </a:p>
          <a:p>
            <a:pPr algn="just" defTabSz="685800" eaLnBrk="0" fontAlgn="base" hangingPunct="0">
              <a:spcBef>
                <a:spcPct val="0"/>
              </a:spcBef>
              <a:buNone/>
              <a:tabLst>
                <a:tab pos="135255" algn="l"/>
              </a:tabLst>
            </a:pPr>
            <a:endParaRPr lang="ru-RU" sz="9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750" dirty="0">
              <a:solidFill>
                <a:srgbClr val="2B60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85800" eaLnBrk="0" fontAlgn="base" hangingPunct="0">
              <a:buNone/>
              <a:tabLst>
                <a:tab pos="135255" algn="l"/>
              </a:tabLst>
            </a:pPr>
            <a:endParaRPr lang="ru-RU" sz="9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200" b="1" dirty="0">
              <a:solidFill>
                <a:srgbClr val="2B60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200" b="1" dirty="0">
              <a:solidFill>
                <a:srgbClr val="2B60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495718" y="2996463"/>
          <a:ext cx="5810633" cy="540484"/>
        </p:xfrm>
        <a:graphic>
          <a:graphicData uri="http://schemas.openxmlformats.org/drawingml/2006/table">
            <a:tbl>
              <a:tblPr firstRow="1" bandRow="1"/>
              <a:tblGrid>
                <a:gridCol w="2320976">
                  <a:extLst>
                    <a:ext uri="{9D8B030D-6E8A-4147-A177-3AD203B41FA5}">
                      <a16:colId xmlns:a16="http://schemas.microsoft.com/office/drawing/2014/main" val="1759121146"/>
                    </a:ext>
                  </a:extLst>
                </a:gridCol>
                <a:gridCol w="3489657">
                  <a:extLst>
                    <a:ext uri="{9D8B030D-6E8A-4147-A177-3AD203B41FA5}">
                      <a16:colId xmlns:a16="http://schemas.microsoft.com/office/drawing/2014/main" val="2668865600"/>
                    </a:ext>
                  </a:extLst>
                </a:gridCol>
              </a:tblGrid>
              <a:tr h="262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Иностранный гражданин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документ, подтверждающий право пребывания (проживания) в РФ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16155"/>
                  </a:ext>
                </a:extLst>
              </a:tr>
              <a:tr h="27813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Занимаетесь лицензируемой деятельностью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лицензия или патенты</a:t>
                      </a:r>
                      <a:endParaRPr lang="ru-RU" sz="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440719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494581" y="3266705"/>
          <a:ext cx="5810633" cy="259937"/>
        </p:xfrm>
        <a:graphic>
          <a:graphicData uri="http://schemas.openxmlformats.org/drawingml/2006/table">
            <a:tbl>
              <a:tblPr firstRow="1" bandRow="1"/>
              <a:tblGrid>
                <a:gridCol w="2325705">
                  <a:extLst>
                    <a:ext uri="{9D8B030D-6E8A-4147-A177-3AD203B41FA5}">
                      <a16:colId xmlns:a16="http://schemas.microsoft.com/office/drawing/2014/main" val="1782001354"/>
                    </a:ext>
                  </a:extLst>
                </a:gridCol>
                <a:gridCol w="3484928">
                  <a:extLst>
                    <a:ext uri="{9D8B030D-6E8A-4147-A177-3AD203B41FA5}">
                      <a16:colId xmlns:a16="http://schemas.microsoft.com/office/drawing/2014/main" val="3126167468"/>
                    </a:ext>
                  </a:extLst>
                </a:gridCol>
              </a:tblGrid>
              <a:tr h="25993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Открываете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специальный счет 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лицензии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или патенты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87449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499620" y="3532745"/>
          <a:ext cx="5791644" cy="274443"/>
        </p:xfrm>
        <a:graphic>
          <a:graphicData uri="http://schemas.openxmlformats.org/drawingml/2006/table">
            <a:tbl>
              <a:tblPr firstRow="1" bandRow="1"/>
              <a:tblGrid>
                <a:gridCol w="2314945">
                  <a:extLst>
                    <a:ext uri="{9D8B030D-6E8A-4147-A177-3AD203B41FA5}">
                      <a16:colId xmlns:a16="http://schemas.microsoft.com/office/drawing/2014/main" val="4263498901"/>
                    </a:ext>
                  </a:extLst>
                </a:gridCol>
                <a:gridCol w="3476699">
                  <a:extLst>
                    <a:ext uri="{9D8B030D-6E8A-4147-A177-3AD203B41FA5}">
                      <a16:colId xmlns:a16="http://schemas.microsoft.com/office/drawing/2014/main" val="148259360"/>
                    </a:ext>
                  </a:extLst>
                </a:gridCol>
              </a:tblGrid>
              <a:tr h="27444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Глава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крестьянского (фермерского) хозяйства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соглашение о создании крестьянского (фермерского)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хозяйства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408900"/>
                  </a:ext>
                </a:extLst>
              </a:tr>
            </a:tbl>
          </a:graphicData>
        </a:graphic>
      </p:graphicFrame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Индивидуальным предпринимателям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4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3527767-2FA6-BF40-9648-5CCD56BEC6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Обществам с ограниченной ответственностью</a:t>
            </a:r>
            <a:endParaRPr lang="ru-RU" dirty="0"/>
          </a:p>
        </p:txBody>
      </p:sp>
      <p:sp>
        <p:nvSpPr>
          <p:cNvPr id="8" name="TextBox 22"/>
          <p:cNvSpPr txBox="1">
            <a:spLocks noChangeArrowheads="1"/>
          </p:cNvSpPr>
          <p:nvPr/>
        </p:nvSpPr>
        <p:spPr bwMode="auto">
          <a:xfrm>
            <a:off x="539124" y="1219612"/>
            <a:ext cx="6804756" cy="2153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</a:rPr>
              <a:t>Если Вы собираетесь управлять расчетным счетом сами, необходимо: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600" dirty="0">
              <a:solidFill>
                <a:srgbClr val="2B6030"/>
              </a:solidFill>
              <a:latin typeface="Arial" panose="020B0604020202020204" pitchFamily="34" charset="0"/>
            </a:endParaRP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Личное присутствие руководителя организации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Оригинал паспорта руководителя организации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Учредительные документы Устав (Положение)/Учредительный договор/Соглашение о создании крестьянского (фермерского) хозяйства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Документы, подтверждающие полномочия единоличного исполнительного органа (решение/протокол о назначении/избрании или выписка из него)</a:t>
            </a:r>
          </a:p>
          <a:p>
            <a:pPr algn="just">
              <a:buNone/>
              <a:tabLst>
                <a:tab pos="135255" algn="l"/>
              </a:tabLst>
            </a:pPr>
            <a:endParaRPr lang="ru-RU" sz="6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lvl="0" eaLnBrk="1" hangingPunct="1">
              <a:spcBef>
                <a:spcPct val="0"/>
              </a:spcBef>
              <a:buNone/>
            </a:pP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</a:rPr>
              <a:t>Если Вы </a:t>
            </a:r>
            <a:r>
              <a:rPr lang="ru-RU" altLang="ru-RU" sz="788" dirty="0">
                <a:solidFill>
                  <a:srgbClr val="2B6030"/>
                </a:solidFill>
                <a:latin typeface="Arial" panose="020B0604020202020204" pitchFamily="34" charset="0"/>
              </a:rPr>
              <a:t>доверяете третьему лицу управление расчетным счетом, дополнительно необходимо:</a:t>
            </a:r>
          </a:p>
          <a:p>
            <a:pPr lvl="0" eaLnBrk="1" hangingPunct="1">
              <a:spcBef>
                <a:spcPct val="0"/>
              </a:spcBef>
              <a:buNone/>
            </a:pPr>
            <a:endParaRPr lang="ru-RU" altLang="ru-RU" sz="600" dirty="0">
              <a:solidFill>
                <a:srgbClr val="2B6030"/>
              </a:solidFill>
              <a:latin typeface="Arial" panose="020B0604020202020204" pitchFamily="34" charset="0"/>
            </a:endParaRPr>
          </a:p>
          <a:p>
            <a:pPr marL="128588" indent="-128588" algn="just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Личное присутствие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доверенного лица в офисе Банка </a:t>
            </a:r>
            <a:endParaRPr lang="ru-RU" sz="788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128588" indent="-128588" algn="just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Оригинал паспорта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доверенного лица и/или лица, уполномоченного на управление расчетным счетом</a:t>
            </a:r>
          </a:p>
          <a:p>
            <a:pPr marL="128588" indent="-128588" algn="just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Документы, подтверждающие полномочия доверенного лица на заключение договора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и/или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документы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подтверждающие полномочия 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лиц </a:t>
            </a:r>
          </a:p>
          <a:p>
            <a:pPr algn="just">
              <a:spcBef>
                <a:spcPct val="0"/>
              </a:spcBef>
              <a:buNone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	</a:t>
            </a: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 управление расчетным счетом </a:t>
            </a:r>
          </a:p>
          <a:p>
            <a:pPr marL="128588" indent="-128588" algn="just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Данные о документе, удостоверяющем личность руководителя организации</a:t>
            </a:r>
          </a:p>
          <a:p>
            <a:pPr marL="128588" indent="-128588" algn="just">
              <a:spcBef>
                <a:spcPct val="0"/>
              </a:spcBef>
              <a:buFont typeface="Wingdings" panose="05000000000000000000" pitchFamily="2" charset="2"/>
              <a:buChar char="ü"/>
              <a:tabLst>
                <a:tab pos="135255" algn="l"/>
              </a:tabLst>
            </a:pPr>
            <a:endParaRPr lang="ru-RU" sz="6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tabLst>
                <a:tab pos="135255" algn="l"/>
              </a:tabLst>
            </a:pPr>
            <a:r>
              <a:rPr lang="ru-RU" sz="788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Нужны дополнительные документы, если Вы: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788" b="1" dirty="0">
              <a:solidFill>
                <a:srgbClr val="2B603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539124" y="3220616"/>
          <a:ext cx="5749746" cy="74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9014">
                  <a:extLst>
                    <a:ext uri="{9D8B030D-6E8A-4147-A177-3AD203B41FA5}">
                      <a16:colId xmlns:a16="http://schemas.microsoft.com/office/drawing/2014/main" val="1759121146"/>
                    </a:ext>
                  </a:extLst>
                </a:gridCol>
                <a:gridCol w="3120732">
                  <a:extLst>
                    <a:ext uri="{9D8B030D-6E8A-4147-A177-3AD203B41FA5}">
                      <a16:colId xmlns:a16="http://schemas.microsoft.com/office/drawing/2014/main" val="2668865600"/>
                    </a:ext>
                  </a:extLst>
                </a:gridCol>
              </a:tblGrid>
              <a:tr h="208596"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Иностранный гражданин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документ, подтверждающий право пребывания (проживания) в РФ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16155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Открываете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специальный счет (брокерский, счет доверительного управления/финансовой организации)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лицензия или патенты</a:t>
                      </a:r>
                      <a:endParaRPr lang="ru-RU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440719"/>
                  </a:ext>
                </a:extLst>
              </a:tr>
              <a:tr h="22114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Открываете</a:t>
                      </a:r>
                      <a:r>
                        <a:rPr lang="ru-RU" sz="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счет для филиала или представительства</a:t>
                      </a:r>
                      <a:endParaRPr lang="ru-RU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ru-RU" sz="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положение</a:t>
                      </a:r>
                      <a:r>
                        <a:rPr lang="ru-RU" sz="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об обособленном подразделении компании</a:t>
                      </a:r>
                      <a:endParaRPr lang="ru-RU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677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7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3527767-2FA6-BF40-9648-5CCD56BEC6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Другим категориям</a:t>
            </a:r>
            <a:endParaRPr lang="ru-RU" dirty="0"/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503680" y="1371083"/>
            <a:ext cx="5053665" cy="3171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Акционерный обществам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Нотариусам, адвокатам, арбитражным управляющим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Филиалам и представительствам организаций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Организациям – нерезидентам и их филиалам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Международным организациям и их филиалам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Предприятиям ЖКХ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Иные организационно-правовые формы</a:t>
            </a:r>
          </a:p>
          <a:p>
            <a:pPr marL="128588" indent="-128588" algn="just">
              <a:buFont typeface="Wingdings" panose="05000000000000000000" pitchFamily="2" charset="2"/>
              <a:buChar char="ü"/>
              <a:tabLst>
                <a:tab pos="135255" algn="l"/>
              </a:tabLst>
            </a:pPr>
            <a:endParaRPr lang="ru-RU" sz="788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Подробную информацию и список документов для перечисленных категорий и не только </a:t>
            </a:r>
          </a:p>
          <a:p>
            <a:pPr algn="just">
              <a:buNone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 можете найти на странице «Расчетный счет для бизнеса» во вкладке Документы </a:t>
            </a:r>
            <a:r>
              <a:rPr lang="en-US" sz="788" u="sng" dirty="0">
                <a:solidFill>
                  <a:srgbClr val="448A1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https://www.rshb.ru/smallbusiness/rko/</a:t>
            </a:r>
            <a:endParaRPr lang="ru-RU" sz="788" u="sng" dirty="0">
              <a:solidFill>
                <a:srgbClr val="448A18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135255" algn="l"/>
              </a:tabLst>
            </a:pPr>
            <a:endParaRPr lang="ru-RU" sz="788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Список </a:t>
            </a: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документов для открытия специальных банковских счетов </a:t>
            </a:r>
            <a:endParaRPr lang="ru-RU" sz="788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135255" algn="l"/>
              </a:tabLst>
            </a:pP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Вы </a:t>
            </a: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можете найти на </a:t>
            </a:r>
            <a:r>
              <a:rPr lang="ru-RU" sz="788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странице «Специальные банковские счета» </a:t>
            </a:r>
            <a:r>
              <a:rPr lang="en-US" sz="788" u="sng" dirty="0">
                <a:solidFill>
                  <a:srgbClr val="448A1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https://</a:t>
            </a:r>
            <a:r>
              <a:rPr lang="en-US" sz="788" u="sng" dirty="0">
                <a:solidFill>
                  <a:srgbClr val="448A1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www.rshb.ru/smallbusiness/rko/docs/</a:t>
            </a:r>
            <a:endParaRPr lang="en-US" sz="788" u="sng" dirty="0">
              <a:solidFill>
                <a:srgbClr val="448A18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buNone/>
              <a:tabLst>
                <a:tab pos="135255" algn="l"/>
              </a:tabLst>
            </a:pPr>
            <a:endParaRPr lang="ru-RU" sz="788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tabLst>
                <a:tab pos="135255" algn="l"/>
              </a:tabLst>
            </a:pPr>
            <a:endParaRPr lang="ru-RU" sz="9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tabLst>
                <a:tab pos="135255" algn="l"/>
              </a:tabLst>
            </a:pPr>
            <a:endParaRPr lang="ru-RU" sz="9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tabLst>
                <a:tab pos="135255" algn="l"/>
              </a:tabLst>
            </a:pPr>
            <a:endParaRPr lang="ru-RU" sz="900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lvl="0" eaLnBrk="1" hangingPunct="1">
              <a:spcBef>
                <a:spcPct val="0"/>
              </a:spcBef>
              <a:buNone/>
            </a:pPr>
            <a:endParaRPr lang="ru-RU" altLang="ru-RU" sz="750" dirty="0">
              <a:solidFill>
                <a:srgbClr val="2B6030"/>
              </a:solidFill>
              <a:latin typeface="Arial" panose="020B0604020202020204" pitchFamily="34" charset="0"/>
            </a:endParaRPr>
          </a:p>
          <a:p>
            <a:pPr algn="just">
              <a:buNone/>
              <a:tabLst>
                <a:tab pos="135255" algn="l"/>
              </a:tabLst>
            </a:pPr>
            <a:endParaRPr lang="ru-RU" sz="9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200" b="1" dirty="0">
              <a:solidFill>
                <a:srgbClr val="2B603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200" b="1" dirty="0">
              <a:solidFill>
                <a:srgbClr val="2B603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560435" y="3495715"/>
          <a:ext cx="5802671" cy="262354"/>
        </p:xfrm>
        <a:graphic>
          <a:graphicData uri="http://schemas.openxmlformats.org/drawingml/2006/table">
            <a:tbl>
              <a:tblPr firstRow="1" bandRow="1"/>
              <a:tblGrid>
                <a:gridCol w="3123966">
                  <a:extLst>
                    <a:ext uri="{9D8B030D-6E8A-4147-A177-3AD203B41FA5}">
                      <a16:colId xmlns:a16="http://schemas.microsoft.com/office/drawing/2014/main" val="4263498901"/>
                    </a:ext>
                  </a:extLst>
                </a:gridCol>
                <a:gridCol w="2678705">
                  <a:extLst>
                    <a:ext uri="{9D8B030D-6E8A-4147-A177-3AD203B41FA5}">
                      <a16:colId xmlns:a16="http://schemas.microsoft.com/office/drawing/2014/main" val="148259360"/>
                    </a:ext>
                  </a:extLst>
                </a:gridCol>
              </a:tblGrid>
              <a:tr h="262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Если</a:t>
                      </a: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у Вас возникли вопросы, Вы можете задать их по телефону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8 800 100-7-870 (звонок по России бесплатный)</a:t>
                      </a:r>
                      <a:endParaRPr lang="ru-RU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408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29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РСХБ_внутренняя презентация">
  <a:themeElements>
    <a:clrScheme name="Пользовательские 2">
      <a:dk1>
        <a:srgbClr val="000000"/>
      </a:dk1>
      <a:lt1>
        <a:srgbClr val="FFFFFF"/>
      </a:lt1>
      <a:dk2>
        <a:srgbClr val="E7E5E5"/>
      </a:dk2>
      <a:lt2>
        <a:srgbClr val="A8A7A9"/>
      </a:lt2>
      <a:accent1>
        <a:srgbClr val="238340"/>
      </a:accent1>
      <a:accent2>
        <a:srgbClr val="69A643"/>
      </a:accent2>
      <a:accent3>
        <a:srgbClr val="A6CE38"/>
      </a:accent3>
      <a:accent4>
        <a:srgbClr val="2B6030"/>
      </a:accent4>
      <a:accent5>
        <a:srgbClr val="FFCB05"/>
      </a:accent5>
      <a:accent6>
        <a:srgbClr val="FCC538"/>
      </a:accent6>
      <a:hlink>
        <a:srgbClr val="238340"/>
      </a:hlink>
      <a:folHlink>
        <a:srgbClr val="A6CE3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Презентация14" id="{4FCADD2B-D216-064A-A367-21D0B623CE5B}" vid="{0382296C-F935-B54E-AE1D-D864CACC403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РСХБ_внутренняя презентация</Template>
  <TotalTime>484</TotalTime>
  <Words>373</Words>
  <Application>Microsoft Office PowerPoint</Application>
  <PresentationFormat>Произвольный</PresentationFormat>
  <Paragraphs>75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4" baseType="lpstr">
      <vt:lpstr>.Lucida Grande UI Regular</vt:lpstr>
      <vt:lpstr>Arial</vt:lpstr>
      <vt:lpstr>Arial Narrow</vt:lpstr>
      <vt:lpstr>Calibri</vt:lpstr>
      <vt:lpstr>Helvetica Neue</vt:lpstr>
      <vt:lpstr>Times New Roman</vt:lpstr>
      <vt:lpstr>Wingdings</vt:lpstr>
      <vt:lpstr>Wingdings 3</vt:lpstr>
      <vt:lpstr>Системный шрифт, обычный</vt:lpstr>
      <vt:lpstr>Шаблон РСХБ_внутренняя презентация</vt:lpstr>
      <vt:lpstr>Презентация PowerPoint</vt:lpstr>
      <vt:lpstr>Индивидуальным предпринимателям</vt:lpstr>
      <vt:lpstr>Обществам с ограниченной ответственностью</vt:lpstr>
      <vt:lpstr>Другим категориям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 (ДОЛЖЕН БЫТЬ В ТОЧНОМ СООТВЕТСТВИИ С НАИМЕНОВАНИЕМ ВОПРОСА, ВКЛЮЧЕННОГО В ПОВЕСТКУ ЗАСЕДАНИЯ КОЛЛЕГИАЛЬНОГО ОРГАНА, СОВЕЩАНИЯ ИЛИ МЕРОПРИЯТИЯ)</dc:title>
  <dc:creator>viktoriyavolk06@gmail.com</dc:creator>
  <cp:lastModifiedBy>Станко Ольга Геннадьевна</cp:lastModifiedBy>
  <cp:revision>79</cp:revision>
  <cp:lastPrinted>2023-02-06T14:18:16Z</cp:lastPrinted>
  <dcterms:created xsi:type="dcterms:W3CDTF">2021-01-29T10:45:52Z</dcterms:created>
  <dcterms:modified xsi:type="dcterms:W3CDTF">2024-09-10T07:01:40Z</dcterms:modified>
</cp:coreProperties>
</file>