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80" r:id="rId2"/>
    <p:sldId id="283" r:id="rId3"/>
    <p:sldId id="281" r:id="rId4"/>
  </p:sldIdLst>
  <p:sldSz cx="6858000" cy="9906000" type="A4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8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5910" userDrawn="1">
          <p15:clr>
            <a:srgbClr val="A4A3A4"/>
          </p15:clr>
        </p15:guide>
        <p15:guide id="4" orient="horz" pos="943" userDrawn="1">
          <p15:clr>
            <a:srgbClr val="A4A3A4"/>
          </p15:clr>
        </p15:guide>
        <p15:guide id="5" orient="horz" pos="1056" userDrawn="1">
          <p15:clr>
            <a:srgbClr val="A4A3A4"/>
          </p15:clr>
        </p15:guide>
        <p15:guide id="6" pos="96" userDrawn="1">
          <p15:clr>
            <a:srgbClr val="A4A3A4"/>
          </p15:clr>
        </p15:guide>
        <p15:guide id="7" pos="200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441"/>
    <a:srgbClr val="595959"/>
    <a:srgbClr val="FF0000"/>
    <a:srgbClr val="FF3300"/>
    <a:srgbClr val="FFCB05"/>
    <a:srgbClr val="2B6030"/>
    <a:srgbClr val="EEEEEE"/>
    <a:srgbClr val="A6CE39"/>
    <a:srgbClr val="333333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772" y="90"/>
      </p:cViewPr>
      <p:guideLst>
        <p:guide orient="horz" pos="648"/>
        <p:guide pos="2160"/>
        <p:guide orient="horz" pos="5910"/>
        <p:guide orient="horz" pos="943"/>
        <p:guide orient="horz" pos="1056"/>
        <p:guide pos="96"/>
        <p:guide pos="200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o.rshbank.ru\dfsroot\OrganizationalStructure\UCB\_&#1040;&#1053;&#1040;&#1051;&#1048;&#1058;&#1048;&#1050;&#1040;\&#1053;&#1077;&#1084;&#1090;&#1080;&#1085;&#1086;&#1074;&#1072;%20&#1044;.&#1057;\&#1048;&#1085;&#1074;&#1077;&#1089;&#1090;&#1080;&#1076;&#1077;&#1080;\AMD%2002.02.2022\AM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o.rshbank.ru\dfsroot\OrganizationalStructure\UCB\_&#1040;&#1053;&#1040;&#1051;&#1048;&#1058;&#1048;&#1050;&#1040;\&#1053;&#1077;&#1084;&#1090;&#1080;&#1085;&#1086;&#1074;&#1072;%20&#1044;.&#1057;\&#1048;&#1085;&#1074;&#1077;&#1089;&#1090;&#1080;&#1076;&#1077;&#1080;\AMD%2002.02.2022\AM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o.rshbank.ru\dfsroot\OrganizationalStructure\UCB\_&#1040;&#1053;&#1040;&#1051;&#1048;&#1058;&#1048;&#1050;&#1040;\&#1053;&#1077;&#1084;&#1090;&#1080;&#1085;&#1086;&#1074;&#1072;%20&#1044;.&#1057;\&#1048;&#1085;&#1074;&#1077;&#1089;&#1090;&#1080;&#1076;&#1077;&#1080;\AMD%2002.02.2022\AM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areaChart>
        <c:grouping val="standard"/>
        <c:varyColors val="0"/>
        <c:ser>
          <c:idx val="1"/>
          <c:order val="0"/>
          <c:tx>
            <c:strRef>
              <c:f>'котировки графики'!$E$3</c:f>
              <c:strCache>
                <c:ptCount val="1"/>
                <c:pt idx="0">
                  <c:v>AMD US Equity</c:v>
                </c:pt>
              </c:strCache>
            </c:strRef>
          </c:tx>
          <c:spPr>
            <a:solidFill>
              <a:srgbClr val="A6CE39"/>
            </a:solidFill>
            <a:ln>
              <a:solidFill>
                <a:srgbClr val="A6CE39"/>
              </a:solidFill>
            </a:ln>
            <a:effectLst/>
          </c:spPr>
          <c:cat>
            <c:numRef>
              <c:f>'котировки графики'!$D$5:$D$334</c:f>
              <c:numCache>
                <c:formatCode>dd\.mm\.yyyy</c:formatCode>
                <c:ptCount val="330"/>
                <c:pt idx="0">
                  <c:v>44593</c:v>
                </c:pt>
                <c:pt idx="1">
                  <c:v>44592</c:v>
                </c:pt>
                <c:pt idx="2">
                  <c:v>44590</c:v>
                </c:pt>
                <c:pt idx="3">
                  <c:v>44589</c:v>
                </c:pt>
                <c:pt idx="4">
                  <c:v>44588</c:v>
                </c:pt>
                <c:pt idx="5">
                  <c:v>44587</c:v>
                </c:pt>
                <c:pt idx="6">
                  <c:v>44586</c:v>
                </c:pt>
                <c:pt idx="7">
                  <c:v>44585</c:v>
                </c:pt>
                <c:pt idx="8">
                  <c:v>44583</c:v>
                </c:pt>
                <c:pt idx="9">
                  <c:v>44582</c:v>
                </c:pt>
                <c:pt idx="10">
                  <c:v>44581</c:v>
                </c:pt>
                <c:pt idx="11">
                  <c:v>44580</c:v>
                </c:pt>
                <c:pt idx="12">
                  <c:v>44579</c:v>
                </c:pt>
                <c:pt idx="13">
                  <c:v>44578</c:v>
                </c:pt>
                <c:pt idx="14">
                  <c:v>44576</c:v>
                </c:pt>
                <c:pt idx="15">
                  <c:v>44575</c:v>
                </c:pt>
                <c:pt idx="16">
                  <c:v>44574</c:v>
                </c:pt>
                <c:pt idx="17">
                  <c:v>44573</c:v>
                </c:pt>
                <c:pt idx="18">
                  <c:v>44572</c:v>
                </c:pt>
                <c:pt idx="19">
                  <c:v>44571</c:v>
                </c:pt>
                <c:pt idx="20">
                  <c:v>44569</c:v>
                </c:pt>
                <c:pt idx="21">
                  <c:v>44568</c:v>
                </c:pt>
                <c:pt idx="22">
                  <c:v>44567</c:v>
                </c:pt>
                <c:pt idx="23">
                  <c:v>44566</c:v>
                </c:pt>
                <c:pt idx="24">
                  <c:v>44565</c:v>
                </c:pt>
                <c:pt idx="25">
                  <c:v>44564</c:v>
                </c:pt>
                <c:pt idx="26">
                  <c:v>44562</c:v>
                </c:pt>
                <c:pt idx="27">
                  <c:v>44561</c:v>
                </c:pt>
                <c:pt idx="28">
                  <c:v>44560</c:v>
                </c:pt>
                <c:pt idx="29">
                  <c:v>44559</c:v>
                </c:pt>
                <c:pt idx="30">
                  <c:v>44558</c:v>
                </c:pt>
                <c:pt idx="31">
                  <c:v>44557</c:v>
                </c:pt>
                <c:pt idx="32">
                  <c:v>44554</c:v>
                </c:pt>
                <c:pt idx="33">
                  <c:v>44553</c:v>
                </c:pt>
                <c:pt idx="34">
                  <c:v>44552</c:v>
                </c:pt>
                <c:pt idx="35">
                  <c:v>44551</c:v>
                </c:pt>
                <c:pt idx="36">
                  <c:v>44550</c:v>
                </c:pt>
                <c:pt idx="37">
                  <c:v>44548</c:v>
                </c:pt>
                <c:pt idx="38">
                  <c:v>44547</c:v>
                </c:pt>
                <c:pt idx="39">
                  <c:v>44546</c:v>
                </c:pt>
                <c:pt idx="40">
                  <c:v>44545</c:v>
                </c:pt>
                <c:pt idx="41">
                  <c:v>44544</c:v>
                </c:pt>
                <c:pt idx="42">
                  <c:v>44543</c:v>
                </c:pt>
                <c:pt idx="43">
                  <c:v>44541</c:v>
                </c:pt>
                <c:pt idx="44">
                  <c:v>44540</c:v>
                </c:pt>
                <c:pt idx="45">
                  <c:v>44539</c:v>
                </c:pt>
                <c:pt idx="46">
                  <c:v>44538</c:v>
                </c:pt>
                <c:pt idx="47">
                  <c:v>44537</c:v>
                </c:pt>
                <c:pt idx="48">
                  <c:v>44536</c:v>
                </c:pt>
                <c:pt idx="49">
                  <c:v>44534</c:v>
                </c:pt>
                <c:pt idx="50">
                  <c:v>44533</c:v>
                </c:pt>
                <c:pt idx="51">
                  <c:v>44532</c:v>
                </c:pt>
                <c:pt idx="52">
                  <c:v>44531</c:v>
                </c:pt>
                <c:pt idx="53">
                  <c:v>44530</c:v>
                </c:pt>
                <c:pt idx="54">
                  <c:v>44526</c:v>
                </c:pt>
                <c:pt idx="55">
                  <c:v>44525</c:v>
                </c:pt>
                <c:pt idx="56">
                  <c:v>44524</c:v>
                </c:pt>
                <c:pt idx="57">
                  <c:v>44523</c:v>
                </c:pt>
                <c:pt idx="58">
                  <c:v>44522</c:v>
                </c:pt>
                <c:pt idx="59">
                  <c:v>44520</c:v>
                </c:pt>
                <c:pt idx="60">
                  <c:v>44519</c:v>
                </c:pt>
                <c:pt idx="61">
                  <c:v>44518</c:v>
                </c:pt>
                <c:pt idx="62">
                  <c:v>44517</c:v>
                </c:pt>
                <c:pt idx="63">
                  <c:v>44516</c:v>
                </c:pt>
                <c:pt idx="64">
                  <c:v>44515</c:v>
                </c:pt>
                <c:pt idx="65">
                  <c:v>44513</c:v>
                </c:pt>
                <c:pt idx="66">
                  <c:v>44512</c:v>
                </c:pt>
                <c:pt idx="67">
                  <c:v>44511</c:v>
                </c:pt>
                <c:pt idx="68">
                  <c:v>44510</c:v>
                </c:pt>
                <c:pt idx="69">
                  <c:v>44509</c:v>
                </c:pt>
                <c:pt idx="70">
                  <c:v>44508</c:v>
                </c:pt>
                <c:pt idx="71">
                  <c:v>44506</c:v>
                </c:pt>
                <c:pt idx="72">
                  <c:v>44505</c:v>
                </c:pt>
                <c:pt idx="73">
                  <c:v>44504</c:v>
                </c:pt>
                <c:pt idx="74">
                  <c:v>44503</c:v>
                </c:pt>
                <c:pt idx="75">
                  <c:v>44502</c:v>
                </c:pt>
                <c:pt idx="76">
                  <c:v>44501</c:v>
                </c:pt>
                <c:pt idx="77">
                  <c:v>44499</c:v>
                </c:pt>
                <c:pt idx="78">
                  <c:v>44498</c:v>
                </c:pt>
                <c:pt idx="79">
                  <c:v>44497</c:v>
                </c:pt>
                <c:pt idx="80">
                  <c:v>44496</c:v>
                </c:pt>
                <c:pt idx="81">
                  <c:v>44495</c:v>
                </c:pt>
                <c:pt idx="82">
                  <c:v>44494</c:v>
                </c:pt>
                <c:pt idx="83">
                  <c:v>44492</c:v>
                </c:pt>
                <c:pt idx="84">
                  <c:v>44491</c:v>
                </c:pt>
                <c:pt idx="85">
                  <c:v>44490</c:v>
                </c:pt>
                <c:pt idx="86">
                  <c:v>44489</c:v>
                </c:pt>
                <c:pt idx="87">
                  <c:v>44488</c:v>
                </c:pt>
                <c:pt idx="88">
                  <c:v>44487</c:v>
                </c:pt>
                <c:pt idx="89">
                  <c:v>44485</c:v>
                </c:pt>
                <c:pt idx="90">
                  <c:v>44484</c:v>
                </c:pt>
                <c:pt idx="91">
                  <c:v>44483</c:v>
                </c:pt>
                <c:pt idx="92">
                  <c:v>44482</c:v>
                </c:pt>
                <c:pt idx="93">
                  <c:v>44481</c:v>
                </c:pt>
                <c:pt idx="94">
                  <c:v>44480</c:v>
                </c:pt>
                <c:pt idx="95">
                  <c:v>44478</c:v>
                </c:pt>
                <c:pt idx="96">
                  <c:v>44477</c:v>
                </c:pt>
                <c:pt idx="97">
                  <c:v>44476</c:v>
                </c:pt>
                <c:pt idx="98">
                  <c:v>44475</c:v>
                </c:pt>
                <c:pt idx="99">
                  <c:v>44474</c:v>
                </c:pt>
                <c:pt idx="100">
                  <c:v>44473</c:v>
                </c:pt>
                <c:pt idx="101">
                  <c:v>44471</c:v>
                </c:pt>
                <c:pt idx="102">
                  <c:v>44470</c:v>
                </c:pt>
                <c:pt idx="103">
                  <c:v>44469</c:v>
                </c:pt>
                <c:pt idx="104">
                  <c:v>44468</c:v>
                </c:pt>
                <c:pt idx="105">
                  <c:v>44467</c:v>
                </c:pt>
                <c:pt idx="106">
                  <c:v>44466</c:v>
                </c:pt>
                <c:pt idx="107">
                  <c:v>44464</c:v>
                </c:pt>
                <c:pt idx="108">
                  <c:v>44463</c:v>
                </c:pt>
                <c:pt idx="109">
                  <c:v>44462</c:v>
                </c:pt>
                <c:pt idx="110">
                  <c:v>44461</c:v>
                </c:pt>
                <c:pt idx="111">
                  <c:v>44460</c:v>
                </c:pt>
                <c:pt idx="112">
                  <c:v>44459</c:v>
                </c:pt>
                <c:pt idx="113">
                  <c:v>44457</c:v>
                </c:pt>
                <c:pt idx="114">
                  <c:v>44456</c:v>
                </c:pt>
                <c:pt idx="115">
                  <c:v>44455</c:v>
                </c:pt>
                <c:pt idx="116">
                  <c:v>44454</c:v>
                </c:pt>
                <c:pt idx="117">
                  <c:v>44453</c:v>
                </c:pt>
                <c:pt idx="118">
                  <c:v>44452</c:v>
                </c:pt>
                <c:pt idx="119">
                  <c:v>44450</c:v>
                </c:pt>
                <c:pt idx="120">
                  <c:v>44449</c:v>
                </c:pt>
                <c:pt idx="121">
                  <c:v>44448</c:v>
                </c:pt>
                <c:pt idx="122">
                  <c:v>44447</c:v>
                </c:pt>
                <c:pt idx="123">
                  <c:v>44446</c:v>
                </c:pt>
                <c:pt idx="124">
                  <c:v>44445</c:v>
                </c:pt>
                <c:pt idx="125">
                  <c:v>44443</c:v>
                </c:pt>
                <c:pt idx="126">
                  <c:v>44442</c:v>
                </c:pt>
                <c:pt idx="127">
                  <c:v>44441</c:v>
                </c:pt>
                <c:pt idx="128">
                  <c:v>44440</c:v>
                </c:pt>
                <c:pt idx="129">
                  <c:v>44439</c:v>
                </c:pt>
                <c:pt idx="130">
                  <c:v>44438</c:v>
                </c:pt>
                <c:pt idx="131">
                  <c:v>44436</c:v>
                </c:pt>
                <c:pt idx="132">
                  <c:v>44435</c:v>
                </c:pt>
                <c:pt idx="133">
                  <c:v>44434</c:v>
                </c:pt>
                <c:pt idx="134">
                  <c:v>44433</c:v>
                </c:pt>
                <c:pt idx="135">
                  <c:v>44432</c:v>
                </c:pt>
                <c:pt idx="136">
                  <c:v>44431</c:v>
                </c:pt>
                <c:pt idx="137">
                  <c:v>44429</c:v>
                </c:pt>
                <c:pt idx="138">
                  <c:v>44428</c:v>
                </c:pt>
                <c:pt idx="139">
                  <c:v>44427</c:v>
                </c:pt>
                <c:pt idx="140">
                  <c:v>44426</c:v>
                </c:pt>
                <c:pt idx="141">
                  <c:v>44425</c:v>
                </c:pt>
                <c:pt idx="142">
                  <c:v>44424</c:v>
                </c:pt>
                <c:pt idx="143">
                  <c:v>44422</c:v>
                </c:pt>
                <c:pt idx="144">
                  <c:v>44421</c:v>
                </c:pt>
                <c:pt idx="145">
                  <c:v>44420</c:v>
                </c:pt>
                <c:pt idx="146">
                  <c:v>44419</c:v>
                </c:pt>
                <c:pt idx="147">
                  <c:v>44418</c:v>
                </c:pt>
                <c:pt idx="148">
                  <c:v>44417</c:v>
                </c:pt>
                <c:pt idx="149">
                  <c:v>44415</c:v>
                </c:pt>
                <c:pt idx="150">
                  <c:v>44414</c:v>
                </c:pt>
                <c:pt idx="151">
                  <c:v>44413</c:v>
                </c:pt>
                <c:pt idx="152">
                  <c:v>44412</c:v>
                </c:pt>
                <c:pt idx="153">
                  <c:v>44411</c:v>
                </c:pt>
                <c:pt idx="154">
                  <c:v>44410</c:v>
                </c:pt>
                <c:pt idx="155">
                  <c:v>44408</c:v>
                </c:pt>
                <c:pt idx="156">
                  <c:v>44407</c:v>
                </c:pt>
                <c:pt idx="157">
                  <c:v>44406</c:v>
                </c:pt>
                <c:pt idx="158">
                  <c:v>44405</c:v>
                </c:pt>
                <c:pt idx="159">
                  <c:v>44404</c:v>
                </c:pt>
                <c:pt idx="160">
                  <c:v>44403</c:v>
                </c:pt>
                <c:pt idx="161">
                  <c:v>44401</c:v>
                </c:pt>
                <c:pt idx="162">
                  <c:v>44400</c:v>
                </c:pt>
                <c:pt idx="163">
                  <c:v>44399</c:v>
                </c:pt>
                <c:pt idx="164">
                  <c:v>44398</c:v>
                </c:pt>
                <c:pt idx="165">
                  <c:v>44397</c:v>
                </c:pt>
                <c:pt idx="166">
                  <c:v>44396</c:v>
                </c:pt>
                <c:pt idx="167">
                  <c:v>44394</c:v>
                </c:pt>
                <c:pt idx="168">
                  <c:v>44393</c:v>
                </c:pt>
                <c:pt idx="169">
                  <c:v>44392</c:v>
                </c:pt>
                <c:pt idx="170">
                  <c:v>44391</c:v>
                </c:pt>
                <c:pt idx="171">
                  <c:v>44390</c:v>
                </c:pt>
                <c:pt idx="172">
                  <c:v>44389</c:v>
                </c:pt>
                <c:pt idx="173">
                  <c:v>44387</c:v>
                </c:pt>
                <c:pt idx="174">
                  <c:v>44386</c:v>
                </c:pt>
                <c:pt idx="175">
                  <c:v>44385</c:v>
                </c:pt>
                <c:pt idx="176">
                  <c:v>44384</c:v>
                </c:pt>
                <c:pt idx="177">
                  <c:v>44383</c:v>
                </c:pt>
                <c:pt idx="178">
                  <c:v>44382</c:v>
                </c:pt>
                <c:pt idx="179">
                  <c:v>44380</c:v>
                </c:pt>
                <c:pt idx="180">
                  <c:v>44379</c:v>
                </c:pt>
                <c:pt idx="181">
                  <c:v>44378</c:v>
                </c:pt>
                <c:pt idx="182">
                  <c:v>44377</c:v>
                </c:pt>
                <c:pt idx="183">
                  <c:v>44376</c:v>
                </c:pt>
                <c:pt idx="184">
                  <c:v>44375</c:v>
                </c:pt>
                <c:pt idx="185">
                  <c:v>44373</c:v>
                </c:pt>
                <c:pt idx="186">
                  <c:v>44372</c:v>
                </c:pt>
                <c:pt idx="187">
                  <c:v>44371</c:v>
                </c:pt>
                <c:pt idx="188">
                  <c:v>44370</c:v>
                </c:pt>
                <c:pt idx="189">
                  <c:v>44369</c:v>
                </c:pt>
                <c:pt idx="190">
                  <c:v>44368</c:v>
                </c:pt>
                <c:pt idx="191">
                  <c:v>44366</c:v>
                </c:pt>
                <c:pt idx="192">
                  <c:v>44365</c:v>
                </c:pt>
                <c:pt idx="193">
                  <c:v>44364</c:v>
                </c:pt>
                <c:pt idx="194">
                  <c:v>44363</c:v>
                </c:pt>
                <c:pt idx="195">
                  <c:v>44362</c:v>
                </c:pt>
                <c:pt idx="196">
                  <c:v>44361</c:v>
                </c:pt>
                <c:pt idx="197">
                  <c:v>44359</c:v>
                </c:pt>
                <c:pt idx="198">
                  <c:v>44358</c:v>
                </c:pt>
                <c:pt idx="199">
                  <c:v>44357</c:v>
                </c:pt>
                <c:pt idx="200">
                  <c:v>44356</c:v>
                </c:pt>
                <c:pt idx="201">
                  <c:v>44355</c:v>
                </c:pt>
                <c:pt idx="202">
                  <c:v>44354</c:v>
                </c:pt>
                <c:pt idx="203">
                  <c:v>44352</c:v>
                </c:pt>
                <c:pt idx="204">
                  <c:v>44351</c:v>
                </c:pt>
                <c:pt idx="205">
                  <c:v>44350</c:v>
                </c:pt>
                <c:pt idx="206">
                  <c:v>44349</c:v>
                </c:pt>
                <c:pt idx="207">
                  <c:v>44348</c:v>
                </c:pt>
                <c:pt idx="208">
                  <c:v>44345</c:v>
                </c:pt>
                <c:pt idx="209">
                  <c:v>44344</c:v>
                </c:pt>
                <c:pt idx="210">
                  <c:v>44343</c:v>
                </c:pt>
                <c:pt idx="211">
                  <c:v>44342</c:v>
                </c:pt>
                <c:pt idx="212">
                  <c:v>44341</c:v>
                </c:pt>
                <c:pt idx="213">
                  <c:v>44340</c:v>
                </c:pt>
                <c:pt idx="214">
                  <c:v>44338</c:v>
                </c:pt>
                <c:pt idx="215">
                  <c:v>44337</c:v>
                </c:pt>
                <c:pt idx="216">
                  <c:v>44336</c:v>
                </c:pt>
                <c:pt idx="217">
                  <c:v>44330</c:v>
                </c:pt>
                <c:pt idx="218">
                  <c:v>44329</c:v>
                </c:pt>
                <c:pt idx="219">
                  <c:v>44328</c:v>
                </c:pt>
                <c:pt idx="220">
                  <c:v>44327</c:v>
                </c:pt>
                <c:pt idx="221">
                  <c:v>44326</c:v>
                </c:pt>
                <c:pt idx="222">
                  <c:v>44324</c:v>
                </c:pt>
                <c:pt idx="223">
                  <c:v>44323</c:v>
                </c:pt>
                <c:pt idx="224">
                  <c:v>44322</c:v>
                </c:pt>
                <c:pt idx="225">
                  <c:v>44321</c:v>
                </c:pt>
                <c:pt idx="226">
                  <c:v>44320</c:v>
                </c:pt>
                <c:pt idx="227">
                  <c:v>44319</c:v>
                </c:pt>
                <c:pt idx="228">
                  <c:v>44317</c:v>
                </c:pt>
                <c:pt idx="229">
                  <c:v>44316</c:v>
                </c:pt>
                <c:pt idx="230">
                  <c:v>44315</c:v>
                </c:pt>
                <c:pt idx="231">
                  <c:v>44314</c:v>
                </c:pt>
                <c:pt idx="232">
                  <c:v>44313</c:v>
                </c:pt>
                <c:pt idx="233">
                  <c:v>44312</c:v>
                </c:pt>
                <c:pt idx="234">
                  <c:v>44310</c:v>
                </c:pt>
                <c:pt idx="235">
                  <c:v>44309</c:v>
                </c:pt>
                <c:pt idx="236">
                  <c:v>44308</c:v>
                </c:pt>
                <c:pt idx="237">
                  <c:v>44307</c:v>
                </c:pt>
                <c:pt idx="238">
                  <c:v>44306</c:v>
                </c:pt>
                <c:pt idx="239">
                  <c:v>44305</c:v>
                </c:pt>
                <c:pt idx="240">
                  <c:v>44303</c:v>
                </c:pt>
                <c:pt idx="241">
                  <c:v>44302</c:v>
                </c:pt>
                <c:pt idx="242">
                  <c:v>44301</c:v>
                </c:pt>
                <c:pt idx="243">
                  <c:v>44300</c:v>
                </c:pt>
                <c:pt idx="244">
                  <c:v>44299</c:v>
                </c:pt>
                <c:pt idx="245">
                  <c:v>44298</c:v>
                </c:pt>
                <c:pt idx="246">
                  <c:v>44296</c:v>
                </c:pt>
                <c:pt idx="247">
                  <c:v>44295</c:v>
                </c:pt>
                <c:pt idx="248">
                  <c:v>44294</c:v>
                </c:pt>
                <c:pt idx="249">
                  <c:v>44293</c:v>
                </c:pt>
                <c:pt idx="250">
                  <c:v>44292</c:v>
                </c:pt>
                <c:pt idx="251">
                  <c:v>44291</c:v>
                </c:pt>
                <c:pt idx="252">
                  <c:v>44288</c:v>
                </c:pt>
                <c:pt idx="253">
                  <c:v>44287</c:v>
                </c:pt>
                <c:pt idx="254">
                  <c:v>44286</c:v>
                </c:pt>
                <c:pt idx="255">
                  <c:v>44285</c:v>
                </c:pt>
                <c:pt idx="256">
                  <c:v>44284</c:v>
                </c:pt>
                <c:pt idx="257">
                  <c:v>44282</c:v>
                </c:pt>
                <c:pt idx="258">
                  <c:v>44281</c:v>
                </c:pt>
                <c:pt idx="259">
                  <c:v>44280</c:v>
                </c:pt>
                <c:pt idx="260">
                  <c:v>44279</c:v>
                </c:pt>
                <c:pt idx="261">
                  <c:v>44278</c:v>
                </c:pt>
                <c:pt idx="262">
                  <c:v>44277</c:v>
                </c:pt>
                <c:pt idx="263">
                  <c:v>44275</c:v>
                </c:pt>
                <c:pt idx="264">
                  <c:v>44274</c:v>
                </c:pt>
                <c:pt idx="265">
                  <c:v>44273</c:v>
                </c:pt>
                <c:pt idx="266">
                  <c:v>44272</c:v>
                </c:pt>
                <c:pt idx="267">
                  <c:v>44271</c:v>
                </c:pt>
                <c:pt idx="268">
                  <c:v>44270</c:v>
                </c:pt>
                <c:pt idx="269">
                  <c:v>44268</c:v>
                </c:pt>
                <c:pt idx="270">
                  <c:v>44267</c:v>
                </c:pt>
                <c:pt idx="271">
                  <c:v>44266</c:v>
                </c:pt>
                <c:pt idx="272">
                  <c:v>44265</c:v>
                </c:pt>
                <c:pt idx="273">
                  <c:v>44264</c:v>
                </c:pt>
                <c:pt idx="274">
                  <c:v>44263</c:v>
                </c:pt>
                <c:pt idx="275">
                  <c:v>44261</c:v>
                </c:pt>
                <c:pt idx="276">
                  <c:v>44260</c:v>
                </c:pt>
                <c:pt idx="277">
                  <c:v>44259</c:v>
                </c:pt>
                <c:pt idx="278">
                  <c:v>44258</c:v>
                </c:pt>
                <c:pt idx="279">
                  <c:v>44257</c:v>
                </c:pt>
                <c:pt idx="280">
                  <c:v>44256</c:v>
                </c:pt>
                <c:pt idx="281">
                  <c:v>44254</c:v>
                </c:pt>
                <c:pt idx="282">
                  <c:v>44253</c:v>
                </c:pt>
                <c:pt idx="283">
                  <c:v>44252</c:v>
                </c:pt>
                <c:pt idx="284">
                  <c:v>44251</c:v>
                </c:pt>
                <c:pt idx="285">
                  <c:v>44250</c:v>
                </c:pt>
                <c:pt idx="286">
                  <c:v>44249</c:v>
                </c:pt>
                <c:pt idx="287">
                  <c:v>44247</c:v>
                </c:pt>
                <c:pt idx="288">
                  <c:v>44246</c:v>
                </c:pt>
                <c:pt idx="289">
                  <c:v>44245</c:v>
                </c:pt>
                <c:pt idx="290">
                  <c:v>44244</c:v>
                </c:pt>
                <c:pt idx="291">
                  <c:v>44243</c:v>
                </c:pt>
                <c:pt idx="292">
                  <c:v>44242</c:v>
                </c:pt>
                <c:pt idx="293">
                  <c:v>44240</c:v>
                </c:pt>
                <c:pt idx="294">
                  <c:v>44239</c:v>
                </c:pt>
                <c:pt idx="295">
                  <c:v>44238</c:v>
                </c:pt>
                <c:pt idx="296">
                  <c:v>44237</c:v>
                </c:pt>
                <c:pt idx="297">
                  <c:v>44236</c:v>
                </c:pt>
                <c:pt idx="298">
                  <c:v>44235</c:v>
                </c:pt>
                <c:pt idx="299">
                  <c:v>44233</c:v>
                </c:pt>
                <c:pt idx="300">
                  <c:v>44232</c:v>
                </c:pt>
                <c:pt idx="301">
                  <c:v>44231</c:v>
                </c:pt>
                <c:pt idx="302">
                  <c:v>44230</c:v>
                </c:pt>
                <c:pt idx="303">
                  <c:v>44229</c:v>
                </c:pt>
                <c:pt idx="304">
                  <c:v>44228</c:v>
                </c:pt>
                <c:pt idx="305">
                  <c:v>44226</c:v>
                </c:pt>
                <c:pt idx="306">
                  <c:v>44225</c:v>
                </c:pt>
                <c:pt idx="307">
                  <c:v>44224</c:v>
                </c:pt>
                <c:pt idx="308">
                  <c:v>44223</c:v>
                </c:pt>
                <c:pt idx="309">
                  <c:v>44222</c:v>
                </c:pt>
                <c:pt idx="310">
                  <c:v>44221</c:v>
                </c:pt>
                <c:pt idx="311">
                  <c:v>44219</c:v>
                </c:pt>
                <c:pt idx="312">
                  <c:v>44218</c:v>
                </c:pt>
                <c:pt idx="313">
                  <c:v>44217</c:v>
                </c:pt>
                <c:pt idx="314">
                  <c:v>44216</c:v>
                </c:pt>
                <c:pt idx="315">
                  <c:v>44215</c:v>
                </c:pt>
                <c:pt idx="316">
                  <c:v>44214</c:v>
                </c:pt>
                <c:pt idx="317">
                  <c:v>44212</c:v>
                </c:pt>
                <c:pt idx="318">
                  <c:v>44211</c:v>
                </c:pt>
                <c:pt idx="319">
                  <c:v>44210</c:v>
                </c:pt>
                <c:pt idx="320">
                  <c:v>44209</c:v>
                </c:pt>
                <c:pt idx="321">
                  <c:v>44208</c:v>
                </c:pt>
                <c:pt idx="322">
                  <c:v>44207</c:v>
                </c:pt>
                <c:pt idx="323">
                  <c:v>44205</c:v>
                </c:pt>
                <c:pt idx="324">
                  <c:v>44204</c:v>
                </c:pt>
                <c:pt idx="325">
                  <c:v>44203</c:v>
                </c:pt>
                <c:pt idx="326">
                  <c:v>44202</c:v>
                </c:pt>
                <c:pt idx="327">
                  <c:v>44201</c:v>
                </c:pt>
                <c:pt idx="328">
                  <c:v>44200</c:v>
                </c:pt>
                <c:pt idx="329">
                  <c:v>44197</c:v>
                </c:pt>
              </c:numCache>
            </c:numRef>
          </c:cat>
          <c:val>
            <c:numRef>
              <c:f>'котировки графики'!$E$5:$E$334</c:f>
              <c:numCache>
                <c:formatCode>General</c:formatCode>
                <c:ptCount val="330"/>
                <c:pt idx="0">
                  <c:v>116.82</c:v>
                </c:pt>
                <c:pt idx="1">
                  <c:v>114.24</c:v>
                </c:pt>
                <c:pt idx="2">
                  <c:v>105.86</c:v>
                </c:pt>
                <c:pt idx="3">
                  <c:v>105.22</c:v>
                </c:pt>
                <c:pt idx="4">
                  <c:v>102.57</c:v>
                </c:pt>
                <c:pt idx="5">
                  <c:v>110.7</c:v>
                </c:pt>
                <c:pt idx="6">
                  <c:v>111.09</c:v>
                </c:pt>
                <c:pt idx="7">
                  <c:v>116.6</c:v>
                </c:pt>
                <c:pt idx="8">
                  <c:v>118.3</c:v>
                </c:pt>
                <c:pt idx="9">
                  <c:v>118.75</c:v>
                </c:pt>
                <c:pt idx="10">
                  <c:v>121.9</c:v>
                </c:pt>
                <c:pt idx="11">
                  <c:v>128.27000000000001</c:v>
                </c:pt>
                <c:pt idx="12">
                  <c:v>131.96</c:v>
                </c:pt>
                <c:pt idx="13">
                  <c:v>137</c:v>
                </c:pt>
                <c:pt idx="14">
                  <c:v>137</c:v>
                </c:pt>
                <c:pt idx="15">
                  <c:v>136.85</c:v>
                </c:pt>
                <c:pt idx="16">
                  <c:v>132.75</c:v>
                </c:pt>
                <c:pt idx="17">
                  <c:v>137.44999999999999</c:v>
                </c:pt>
                <c:pt idx="18">
                  <c:v>137.30000000000001</c:v>
                </c:pt>
                <c:pt idx="19">
                  <c:v>131.99</c:v>
                </c:pt>
                <c:pt idx="20">
                  <c:v>131.93</c:v>
                </c:pt>
                <c:pt idx="21">
                  <c:v>131.97999999999999</c:v>
                </c:pt>
                <c:pt idx="22">
                  <c:v>136.28</c:v>
                </c:pt>
                <c:pt idx="23">
                  <c:v>136.11000000000001</c:v>
                </c:pt>
                <c:pt idx="24">
                  <c:v>144.41</c:v>
                </c:pt>
                <c:pt idx="25">
                  <c:v>150.26</c:v>
                </c:pt>
                <c:pt idx="26">
                  <c:v>143.96</c:v>
                </c:pt>
                <c:pt idx="27">
                  <c:v>143.87</c:v>
                </c:pt>
                <c:pt idx="28">
                  <c:v>145.1</c:v>
                </c:pt>
                <c:pt idx="29">
                  <c:v>148.27000000000001</c:v>
                </c:pt>
                <c:pt idx="30">
                  <c:v>153.19</c:v>
                </c:pt>
                <c:pt idx="31">
                  <c:v>154.36000000000001</c:v>
                </c:pt>
                <c:pt idx="32">
                  <c:v>145.94999999999999</c:v>
                </c:pt>
                <c:pt idx="33">
                  <c:v>146.03</c:v>
                </c:pt>
                <c:pt idx="34">
                  <c:v>143.88</c:v>
                </c:pt>
                <c:pt idx="35">
                  <c:v>144.27000000000001</c:v>
                </c:pt>
                <c:pt idx="36">
                  <c:v>135.83000000000001</c:v>
                </c:pt>
                <c:pt idx="37">
                  <c:v>138.22</c:v>
                </c:pt>
                <c:pt idx="38">
                  <c:v>137.76</c:v>
                </c:pt>
                <c:pt idx="39">
                  <c:v>138.63999999999999</c:v>
                </c:pt>
                <c:pt idx="40">
                  <c:v>146.52000000000001</c:v>
                </c:pt>
                <c:pt idx="41">
                  <c:v>135.59</c:v>
                </c:pt>
                <c:pt idx="42">
                  <c:v>133.75</c:v>
                </c:pt>
                <c:pt idx="43">
                  <c:v>138.21</c:v>
                </c:pt>
                <c:pt idx="44">
                  <c:v>138.55000000000001</c:v>
                </c:pt>
                <c:pt idx="45">
                  <c:v>138.07</c:v>
                </c:pt>
                <c:pt idx="46">
                  <c:v>145.22999999999999</c:v>
                </c:pt>
                <c:pt idx="47">
                  <c:v>144.83000000000001</c:v>
                </c:pt>
                <c:pt idx="48">
                  <c:v>138.99</c:v>
                </c:pt>
                <c:pt idx="49">
                  <c:v>143.99</c:v>
                </c:pt>
                <c:pt idx="50">
                  <c:v>144.02000000000001</c:v>
                </c:pt>
                <c:pt idx="51">
                  <c:v>150.69</c:v>
                </c:pt>
                <c:pt idx="52">
                  <c:v>149.06</c:v>
                </c:pt>
                <c:pt idx="53">
                  <c:v>158.6</c:v>
                </c:pt>
                <c:pt idx="54">
                  <c:v>154.44999999999999</c:v>
                </c:pt>
                <c:pt idx="55">
                  <c:v>157.6</c:v>
                </c:pt>
                <c:pt idx="56">
                  <c:v>157.84</c:v>
                </c:pt>
                <c:pt idx="57">
                  <c:v>149.96</c:v>
                </c:pt>
                <c:pt idx="58">
                  <c:v>152.46</c:v>
                </c:pt>
                <c:pt idx="59">
                  <c:v>155.24</c:v>
                </c:pt>
                <c:pt idx="60">
                  <c:v>155.43</c:v>
                </c:pt>
                <c:pt idx="61">
                  <c:v>155.03</c:v>
                </c:pt>
                <c:pt idx="62">
                  <c:v>151.31</c:v>
                </c:pt>
                <c:pt idx="63">
                  <c:v>152.44</c:v>
                </c:pt>
                <c:pt idx="64">
                  <c:v>146.46</c:v>
                </c:pt>
                <c:pt idx="65">
                  <c:v>147.80000000000001</c:v>
                </c:pt>
                <c:pt idx="66">
                  <c:v>147.87</c:v>
                </c:pt>
                <c:pt idx="67">
                  <c:v>145.97999999999999</c:v>
                </c:pt>
                <c:pt idx="68">
                  <c:v>139.87</c:v>
                </c:pt>
                <c:pt idx="69">
                  <c:v>148.91</c:v>
                </c:pt>
                <c:pt idx="70">
                  <c:v>150.16999999999999</c:v>
                </c:pt>
                <c:pt idx="71">
                  <c:v>136.16999999999999</c:v>
                </c:pt>
                <c:pt idx="72">
                  <c:v>136.19999999999999</c:v>
                </c:pt>
                <c:pt idx="73">
                  <c:v>137.59</c:v>
                </c:pt>
                <c:pt idx="74">
                  <c:v>130.56</c:v>
                </c:pt>
                <c:pt idx="75">
                  <c:v>127.38</c:v>
                </c:pt>
                <c:pt idx="76">
                  <c:v>125.05</c:v>
                </c:pt>
                <c:pt idx="77">
                  <c:v>120.25</c:v>
                </c:pt>
                <c:pt idx="78">
                  <c:v>120.2</c:v>
                </c:pt>
                <c:pt idx="79">
                  <c:v>120.75</c:v>
                </c:pt>
                <c:pt idx="80">
                  <c:v>122.24</c:v>
                </c:pt>
                <c:pt idx="81">
                  <c:v>122.36</c:v>
                </c:pt>
                <c:pt idx="82">
                  <c:v>122.71</c:v>
                </c:pt>
                <c:pt idx="83">
                  <c:v>119.84</c:v>
                </c:pt>
                <c:pt idx="84">
                  <c:v>119.85</c:v>
                </c:pt>
                <c:pt idx="85">
                  <c:v>120.38</c:v>
                </c:pt>
                <c:pt idx="86">
                  <c:v>116.23</c:v>
                </c:pt>
                <c:pt idx="87">
                  <c:v>116.15</c:v>
                </c:pt>
                <c:pt idx="88">
                  <c:v>116.49</c:v>
                </c:pt>
                <c:pt idx="89">
                  <c:v>112</c:v>
                </c:pt>
                <c:pt idx="90">
                  <c:v>112.02</c:v>
                </c:pt>
                <c:pt idx="91">
                  <c:v>112.21</c:v>
                </c:pt>
                <c:pt idx="92">
                  <c:v>109.23</c:v>
                </c:pt>
                <c:pt idx="93">
                  <c:v>104.68</c:v>
                </c:pt>
                <c:pt idx="94">
                  <c:v>104.6</c:v>
                </c:pt>
                <c:pt idx="95">
                  <c:v>104.95</c:v>
                </c:pt>
                <c:pt idx="96">
                  <c:v>105</c:v>
                </c:pt>
                <c:pt idx="97">
                  <c:v>106.4</c:v>
                </c:pt>
                <c:pt idx="98">
                  <c:v>103.75</c:v>
                </c:pt>
                <c:pt idx="99">
                  <c:v>101.77</c:v>
                </c:pt>
                <c:pt idx="100">
                  <c:v>100.41</c:v>
                </c:pt>
                <c:pt idx="101">
                  <c:v>102.57</c:v>
                </c:pt>
                <c:pt idx="102">
                  <c:v>102.55</c:v>
                </c:pt>
                <c:pt idx="103">
                  <c:v>102.96</c:v>
                </c:pt>
                <c:pt idx="104">
                  <c:v>100.4</c:v>
                </c:pt>
                <c:pt idx="105">
                  <c:v>101.23</c:v>
                </c:pt>
                <c:pt idx="106">
                  <c:v>108.11</c:v>
                </c:pt>
                <c:pt idx="107">
                  <c:v>105.73</c:v>
                </c:pt>
                <c:pt idx="108">
                  <c:v>105.75</c:v>
                </c:pt>
                <c:pt idx="109">
                  <c:v>106.19</c:v>
                </c:pt>
                <c:pt idx="110">
                  <c:v>104.48</c:v>
                </c:pt>
                <c:pt idx="111">
                  <c:v>102.68</c:v>
                </c:pt>
                <c:pt idx="112">
                  <c:v>101.43</c:v>
                </c:pt>
                <c:pt idx="113">
                  <c:v>103.61</c:v>
                </c:pt>
                <c:pt idx="114">
                  <c:v>103.78</c:v>
                </c:pt>
                <c:pt idx="115">
                  <c:v>106.11</c:v>
                </c:pt>
                <c:pt idx="116">
                  <c:v>105.58</c:v>
                </c:pt>
                <c:pt idx="117">
                  <c:v>104.5</c:v>
                </c:pt>
                <c:pt idx="118">
                  <c:v>104.85</c:v>
                </c:pt>
                <c:pt idx="119">
                  <c:v>105.06</c:v>
                </c:pt>
                <c:pt idx="120">
                  <c:v>105.1</c:v>
                </c:pt>
                <c:pt idx="121">
                  <c:v>106.19</c:v>
                </c:pt>
                <c:pt idx="122">
                  <c:v>106.06</c:v>
                </c:pt>
                <c:pt idx="123">
                  <c:v>109.03</c:v>
                </c:pt>
                <c:pt idx="124">
                  <c:v>110</c:v>
                </c:pt>
                <c:pt idx="125">
                  <c:v>110</c:v>
                </c:pt>
                <c:pt idx="126">
                  <c:v>109.91</c:v>
                </c:pt>
                <c:pt idx="127">
                  <c:v>109.21</c:v>
                </c:pt>
                <c:pt idx="128">
                  <c:v>109.5</c:v>
                </c:pt>
                <c:pt idx="129">
                  <c:v>111</c:v>
                </c:pt>
                <c:pt idx="130">
                  <c:v>111.14</c:v>
                </c:pt>
                <c:pt idx="131">
                  <c:v>111.35</c:v>
                </c:pt>
                <c:pt idx="132">
                  <c:v>111.37</c:v>
                </c:pt>
                <c:pt idx="133">
                  <c:v>107.31</c:v>
                </c:pt>
                <c:pt idx="134">
                  <c:v>108.3</c:v>
                </c:pt>
                <c:pt idx="135">
                  <c:v>107.6</c:v>
                </c:pt>
                <c:pt idx="136">
                  <c:v>109.35</c:v>
                </c:pt>
                <c:pt idx="137">
                  <c:v>104.8</c:v>
                </c:pt>
                <c:pt idx="138">
                  <c:v>104.7</c:v>
                </c:pt>
                <c:pt idx="139">
                  <c:v>103.77</c:v>
                </c:pt>
                <c:pt idx="140">
                  <c:v>103.92</c:v>
                </c:pt>
                <c:pt idx="141">
                  <c:v>107.3</c:v>
                </c:pt>
                <c:pt idx="142">
                  <c:v>107.34</c:v>
                </c:pt>
                <c:pt idx="143">
                  <c:v>110.56</c:v>
                </c:pt>
                <c:pt idx="144">
                  <c:v>110.5</c:v>
                </c:pt>
                <c:pt idx="145">
                  <c:v>106.65</c:v>
                </c:pt>
                <c:pt idx="146">
                  <c:v>107.68</c:v>
                </c:pt>
                <c:pt idx="147">
                  <c:v>106.53</c:v>
                </c:pt>
                <c:pt idx="148">
                  <c:v>107.51</c:v>
                </c:pt>
                <c:pt idx="149">
                  <c:v>109.9</c:v>
                </c:pt>
                <c:pt idx="150">
                  <c:v>109.99</c:v>
                </c:pt>
                <c:pt idx="151">
                  <c:v>112.87</c:v>
                </c:pt>
                <c:pt idx="152">
                  <c:v>119.07</c:v>
                </c:pt>
                <c:pt idx="153">
                  <c:v>112.45</c:v>
                </c:pt>
                <c:pt idx="154">
                  <c:v>108.52</c:v>
                </c:pt>
                <c:pt idx="155">
                  <c:v>106.29</c:v>
                </c:pt>
                <c:pt idx="156">
                  <c:v>106.19</c:v>
                </c:pt>
                <c:pt idx="157">
                  <c:v>101.92</c:v>
                </c:pt>
                <c:pt idx="158">
                  <c:v>97.39</c:v>
                </c:pt>
                <c:pt idx="159">
                  <c:v>92</c:v>
                </c:pt>
                <c:pt idx="160">
                  <c:v>91.96</c:v>
                </c:pt>
                <c:pt idx="161">
                  <c:v>92.06</c:v>
                </c:pt>
                <c:pt idx="162">
                  <c:v>92.05</c:v>
                </c:pt>
                <c:pt idx="163">
                  <c:v>90.39</c:v>
                </c:pt>
                <c:pt idx="164">
                  <c:v>89.33</c:v>
                </c:pt>
                <c:pt idx="165">
                  <c:v>87.14</c:v>
                </c:pt>
                <c:pt idx="166">
                  <c:v>86.77</c:v>
                </c:pt>
                <c:pt idx="167">
                  <c:v>85.76</c:v>
                </c:pt>
                <c:pt idx="168">
                  <c:v>85.81</c:v>
                </c:pt>
                <c:pt idx="169">
                  <c:v>86.94</c:v>
                </c:pt>
                <c:pt idx="170">
                  <c:v>89.09</c:v>
                </c:pt>
                <c:pt idx="171">
                  <c:v>90.25</c:v>
                </c:pt>
                <c:pt idx="172">
                  <c:v>90.82</c:v>
                </c:pt>
                <c:pt idx="173">
                  <c:v>90.72</c:v>
                </c:pt>
                <c:pt idx="174">
                  <c:v>90.88</c:v>
                </c:pt>
                <c:pt idx="175">
                  <c:v>89.83</c:v>
                </c:pt>
                <c:pt idx="176">
                  <c:v>90.41</c:v>
                </c:pt>
                <c:pt idx="177">
                  <c:v>94.38</c:v>
                </c:pt>
                <c:pt idx="178">
                  <c:v>94.6</c:v>
                </c:pt>
                <c:pt idx="179">
                  <c:v>94.6</c:v>
                </c:pt>
                <c:pt idx="180">
                  <c:v>94.65</c:v>
                </c:pt>
                <c:pt idx="181">
                  <c:v>93.17</c:v>
                </c:pt>
                <c:pt idx="182">
                  <c:v>93.95</c:v>
                </c:pt>
                <c:pt idx="183">
                  <c:v>89.8</c:v>
                </c:pt>
                <c:pt idx="184">
                  <c:v>87.07</c:v>
                </c:pt>
                <c:pt idx="185">
                  <c:v>85.6</c:v>
                </c:pt>
                <c:pt idx="186">
                  <c:v>85.57</c:v>
                </c:pt>
                <c:pt idx="187">
                  <c:v>86.08</c:v>
                </c:pt>
                <c:pt idx="188">
                  <c:v>83.75</c:v>
                </c:pt>
                <c:pt idx="189">
                  <c:v>83.62</c:v>
                </c:pt>
                <c:pt idx="190">
                  <c:v>82.64</c:v>
                </c:pt>
                <c:pt idx="191">
                  <c:v>84.35</c:v>
                </c:pt>
                <c:pt idx="192">
                  <c:v>84.33</c:v>
                </c:pt>
                <c:pt idx="193">
                  <c:v>84.69</c:v>
                </c:pt>
                <c:pt idx="194">
                  <c:v>80</c:v>
                </c:pt>
                <c:pt idx="195">
                  <c:v>80.47</c:v>
                </c:pt>
                <c:pt idx="196">
                  <c:v>81.47</c:v>
                </c:pt>
                <c:pt idx="197">
                  <c:v>81.349999999999994</c:v>
                </c:pt>
                <c:pt idx="198">
                  <c:v>81.209999999999994</c:v>
                </c:pt>
                <c:pt idx="199">
                  <c:v>81.709999999999994</c:v>
                </c:pt>
                <c:pt idx="200">
                  <c:v>79.92</c:v>
                </c:pt>
                <c:pt idx="201">
                  <c:v>80.83</c:v>
                </c:pt>
                <c:pt idx="202">
                  <c:v>81.3</c:v>
                </c:pt>
                <c:pt idx="203">
                  <c:v>81.59</c:v>
                </c:pt>
                <c:pt idx="204">
                  <c:v>81.599999999999994</c:v>
                </c:pt>
                <c:pt idx="205">
                  <c:v>80.34</c:v>
                </c:pt>
                <c:pt idx="206">
                  <c:v>81.900000000000006</c:v>
                </c:pt>
                <c:pt idx="207">
                  <c:v>80.84</c:v>
                </c:pt>
                <c:pt idx="208">
                  <c:v>80.06</c:v>
                </c:pt>
                <c:pt idx="209">
                  <c:v>80.010000000000005</c:v>
                </c:pt>
                <c:pt idx="210">
                  <c:v>78.260000000000005</c:v>
                </c:pt>
                <c:pt idx="211">
                  <c:v>78.3</c:v>
                </c:pt>
                <c:pt idx="212">
                  <c:v>77.89</c:v>
                </c:pt>
                <c:pt idx="213">
                  <c:v>77.42</c:v>
                </c:pt>
                <c:pt idx="214">
                  <c:v>77.16</c:v>
                </c:pt>
                <c:pt idx="215">
                  <c:v>77.17</c:v>
                </c:pt>
                <c:pt idx="216">
                  <c:v>78.13</c:v>
                </c:pt>
                <c:pt idx="217">
                  <c:v>74.709999999999994</c:v>
                </c:pt>
                <c:pt idx="218">
                  <c:v>73.06</c:v>
                </c:pt>
                <c:pt idx="219">
                  <c:v>74.5</c:v>
                </c:pt>
                <c:pt idx="220">
                  <c:v>76.680000000000007</c:v>
                </c:pt>
                <c:pt idx="221">
                  <c:v>75.930000000000007</c:v>
                </c:pt>
                <c:pt idx="222">
                  <c:v>78.89</c:v>
                </c:pt>
                <c:pt idx="223">
                  <c:v>78.81</c:v>
                </c:pt>
                <c:pt idx="224">
                  <c:v>77.83</c:v>
                </c:pt>
                <c:pt idx="225">
                  <c:v>77.739999999999995</c:v>
                </c:pt>
                <c:pt idx="226">
                  <c:v>78.61</c:v>
                </c:pt>
                <c:pt idx="227">
                  <c:v>78.55</c:v>
                </c:pt>
                <c:pt idx="228">
                  <c:v>81.55</c:v>
                </c:pt>
                <c:pt idx="229">
                  <c:v>81.59</c:v>
                </c:pt>
                <c:pt idx="230">
                  <c:v>83.69</c:v>
                </c:pt>
                <c:pt idx="231">
                  <c:v>84.17</c:v>
                </c:pt>
                <c:pt idx="232">
                  <c:v>88.07</c:v>
                </c:pt>
                <c:pt idx="233">
                  <c:v>85.5</c:v>
                </c:pt>
                <c:pt idx="234">
                  <c:v>82.8</c:v>
                </c:pt>
                <c:pt idx="235">
                  <c:v>82.71</c:v>
                </c:pt>
                <c:pt idx="236">
                  <c:v>79.41</c:v>
                </c:pt>
                <c:pt idx="237">
                  <c:v>81.56</c:v>
                </c:pt>
                <c:pt idx="238">
                  <c:v>79.08</c:v>
                </c:pt>
                <c:pt idx="239">
                  <c:v>81.08</c:v>
                </c:pt>
                <c:pt idx="240">
                  <c:v>82.17</c:v>
                </c:pt>
                <c:pt idx="241">
                  <c:v>82.16</c:v>
                </c:pt>
                <c:pt idx="242">
                  <c:v>83.01</c:v>
                </c:pt>
                <c:pt idx="243">
                  <c:v>78.78</c:v>
                </c:pt>
                <c:pt idx="244">
                  <c:v>80.2</c:v>
                </c:pt>
                <c:pt idx="245">
                  <c:v>78.88</c:v>
                </c:pt>
                <c:pt idx="246">
                  <c:v>82.68</c:v>
                </c:pt>
                <c:pt idx="247">
                  <c:v>82.71</c:v>
                </c:pt>
                <c:pt idx="248">
                  <c:v>83.55</c:v>
                </c:pt>
                <c:pt idx="249">
                  <c:v>82.4</c:v>
                </c:pt>
                <c:pt idx="250">
                  <c:v>81.42</c:v>
                </c:pt>
                <c:pt idx="251">
                  <c:v>81.28</c:v>
                </c:pt>
                <c:pt idx="252">
                  <c:v>81.040000000000006</c:v>
                </c:pt>
                <c:pt idx="253">
                  <c:v>81</c:v>
                </c:pt>
                <c:pt idx="254">
                  <c:v>78.430000000000007</c:v>
                </c:pt>
                <c:pt idx="255">
                  <c:v>75.98</c:v>
                </c:pt>
                <c:pt idx="256">
                  <c:v>77.14</c:v>
                </c:pt>
                <c:pt idx="257">
                  <c:v>77.47</c:v>
                </c:pt>
                <c:pt idx="258">
                  <c:v>77.22</c:v>
                </c:pt>
                <c:pt idx="259">
                  <c:v>76.48</c:v>
                </c:pt>
                <c:pt idx="260">
                  <c:v>76.459999999999994</c:v>
                </c:pt>
                <c:pt idx="261">
                  <c:v>78.400000000000006</c:v>
                </c:pt>
                <c:pt idx="262">
                  <c:v>80.2</c:v>
                </c:pt>
                <c:pt idx="263">
                  <c:v>79.09</c:v>
                </c:pt>
                <c:pt idx="264">
                  <c:v>79.03</c:v>
                </c:pt>
                <c:pt idx="265">
                  <c:v>78.400000000000006</c:v>
                </c:pt>
                <c:pt idx="266">
                  <c:v>82.71</c:v>
                </c:pt>
                <c:pt idx="267">
                  <c:v>82.76</c:v>
                </c:pt>
                <c:pt idx="268">
                  <c:v>82.66</c:v>
                </c:pt>
                <c:pt idx="269">
                  <c:v>81.12</c:v>
                </c:pt>
                <c:pt idx="270">
                  <c:v>81.06</c:v>
                </c:pt>
                <c:pt idx="271">
                  <c:v>81.23</c:v>
                </c:pt>
                <c:pt idx="272">
                  <c:v>77.48</c:v>
                </c:pt>
                <c:pt idx="273">
                  <c:v>78.52</c:v>
                </c:pt>
                <c:pt idx="274">
                  <c:v>73.95</c:v>
                </c:pt>
                <c:pt idx="275">
                  <c:v>78.599999999999994</c:v>
                </c:pt>
                <c:pt idx="276">
                  <c:v>78.55</c:v>
                </c:pt>
                <c:pt idx="277">
                  <c:v>77.78</c:v>
                </c:pt>
                <c:pt idx="278">
                  <c:v>80.86</c:v>
                </c:pt>
                <c:pt idx="279">
                  <c:v>84.14</c:v>
                </c:pt>
                <c:pt idx="280">
                  <c:v>86.45</c:v>
                </c:pt>
                <c:pt idx="281">
                  <c:v>84.45</c:v>
                </c:pt>
                <c:pt idx="282">
                  <c:v>84.59</c:v>
                </c:pt>
                <c:pt idx="283">
                  <c:v>82.42</c:v>
                </c:pt>
                <c:pt idx="284">
                  <c:v>86.95</c:v>
                </c:pt>
                <c:pt idx="285">
                  <c:v>84.72</c:v>
                </c:pt>
                <c:pt idx="286">
                  <c:v>85.39</c:v>
                </c:pt>
                <c:pt idx="287">
                  <c:v>89.5</c:v>
                </c:pt>
                <c:pt idx="288">
                  <c:v>89.59</c:v>
                </c:pt>
                <c:pt idx="289">
                  <c:v>88.63</c:v>
                </c:pt>
                <c:pt idx="290">
                  <c:v>89.93</c:v>
                </c:pt>
                <c:pt idx="291">
                  <c:v>91.47</c:v>
                </c:pt>
                <c:pt idx="292">
                  <c:v>93.78</c:v>
                </c:pt>
                <c:pt idx="293">
                  <c:v>93.78</c:v>
                </c:pt>
                <c:pt idx="294">
                  <c:v>93.78</c:v>
                </c:pt>
                <c:pt idx="295">
                  <c:v>92.7</c:v>
                </c:pt>
                <c:pt idx="296">
                  <c:v>92.36</c:v>
                </c:pt>
                <c:pt idx="297">
                  <c:v>90.9</c:v>
                </c:pt>
                <c:pt idx="298">
                  <c:v>91.46</c:v>
                </c:pt>
                <c:pt idx="299">
                  <c:v>87.81</c:v>
                </c:pt>
                <c:pt idx="300">
                  <c:v>87.82</c:v>
                </c:pt>
                <c:pt idx="301">
                  <c:v>87.89</c:v>
                </c:pt>
                <c:pt idx="302">
                  <c:v>87.91</c:v>
                </c:pt>
                <c:pt idx="303">
                  <c:v>88.87</c:v>
                </c:pt>
                <c:pt idx="304">
                  <c:v>87.67</c:v>
                </c:pt>
                <c:pt idx="305">
                  <c:v>85.44</c:v>
                </c:pt>
                <c:pt idx="306">
                  <c:v>85.59</c:v>
                </c:pt>
                <c:pt idx="307">
                  <c:v>87.48</c:v>
                </c:pt>
                <c:pt idx="308">
                  <c:v>88.92</c:v>
                </c:pt>
                <c:pt idx="309">
                  <c:v>94.73</c:v>
                </c:pt>
                <c:pt idx="310">
                  <c:v>94.14</c:v>
                </c:pt>
                <c:pt idx="311">
                  <c:v>92.68</c:v>
                </c:pt>
                <c:pt idx="312">
                  <c:v>92.8</c:v>
                </c:pt>
                <c:pt idx="313">
                  <c:v>91.54</c:v>
                </c:pt>
                <c:pt idx="314">
                  <c:v>88.77</c:v>
                </c:pt>
                <c:pt idx="315">
                  <c:v>88.68</c:v>
                </c:pt>
                <c:pt idx="316">
                  <c:v>87.97</c:v>
                </c:pt>
                <c:pt idx="317">
                  <c:v>87.97</c:v>
                </c:pt>
                <c:pt idx="318">
                  <c:v>88.15</c:v>
                </c:pt>
                <c:pt idx="319">
                  <c:v>90.78</c:v>
                </c:pt>
                <c:pt idx="320">
                  <c:v>91.77</c:v>
                </c:pt>
                <c:pt idx="321">
                  <c:v>95.36</c:v>
                </c:pt>
                <c:pt idx="322">
                  <c:v>97.22</c:v>
                </c:pt>
                <c:pt idx="323">
                  <c:v>94.55</c:v>
                </c:pt>
                <c:pt idx="324">
                  <c:v>94.59</c:v>
                </c:pt>
                <c:pt idx="325">
                  <c:v>95.09</c:v>
                </c:pt>
                <c:pt idx="326">
                  <c:v>90.32</c:v>
                </c:pt>
                <c:pt idx="327">
                  <c:v>92.78</c:v>
                </c:pt>
                <c:pt idx="328">
                  <c:v>92.29</c:v>
                </c:pt>
                <c:pt idx="329">
                  <c:v>91.71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C9-4C3D-8620-184A7AA158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9864640"/>
        <c:axId val="1299867552"/>
      </c:areaChart>
      <c:dateAx>
        <c:axId val="1299864640"/>
        <c:scaling>
          <c:orientation val="minMax"/>
          <c:min val="44197"/>
        </c:scaling>
        <c:delete val="0"/>
        <c:axPos val="b"/>
        <c:numFmt formatCode="dd\.mm\.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9867552"/>
        <c:crosses val="autoZero"/>
        <c:auto val="0"/>
        <c:lblOffset val="100"/>
        <c:baseTimeUnit val="days"/>
        <c:majorUnit val="1"/>
        <c:majorTimeUnit val="months"/>
      </c:dateAx>
      <c:valAx>
        <c:axId val="1299867552"/>
        <c:scaling>
          <c:orientation val="minMax"/>
          <c:min val="65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986464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000" b="0"/>
              <a:t>Динамика выручки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[AMD.xlsx]Анализ!$E$32</c:f>
              <c:strCache>
                <c:ptCount val="1"/>
                <c:pt idx="0">
                  <c:v>Выручка, млн долл</c:v>
                </c:pt>
              </c:strCache>
            </c:strRef>
          </c:tx>
          <c:spPr>
            <a:solidFill>
              <a:srgbClr val="2B6030"/>
            </a:solidFill>
            <a:ln>
              <a:solidFill>
                <a:srgbClr val="2B603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[AMD.xlsx]Анализ!$D$33:$D$40</c:f>
              <c:strCache>
                <c:ptCount val="8"/>
                <c:pt idx="0">
                  <c:v>1 кв.'20</c:v>
                </c:pt>
                <c:pt idx="1">
                  <c:v>2 кв.'20</c:v>
                </c:pt>
                <c:pt idx="2">
                  <c:v>3 кв.'20</c:v>
                </c:pt>
                <c:pt idx="3">
                  <c:v>4 кв.'20</c:v>
                </c:pt>
                <c:pt idx="4">
                  <c:v>1 кв.'21</c:v>
                </c:pt>
                <c:pt idx="5">
                  <c:v>2 кв.'21</c:v>
                </c:pt>
                <c:pt idx="6">
                  <c:v>3 кв.'21</c:v>
                </c:pt>
                <c:pt idx="7">
                  <c:v>4 кв.'21</c:v>
                </c:pt>
              </c:strCache>
            </c:strRef>
          </c:cat>
          <c:val>
            <c:numRef>
              <c:f>[AMD.xlsx]Анализ!$E$33:$E$40</c:f>
              <c:numCache>
                <c:formatCode>#,##0</c:formatCode>
                <c:ptCount val="8"/>
                <c:pt idx="0">
                  <c:v>1786</c:v>
                </c:pt>
                <c:pt idx="1">
                  <c:v>1932</c:v>
                </c:pt>
                <c:pt idx="2">
                  <c:v>2801</c:v>
                </c:pt>
                <c:pt idx="3">
                  <c:v>3244</c:v>
                </c:pt>
                <c:pt idx="4">
                  <c:v>3445</c:v>
                </c:pt>
                <c:pt idx="5">
                  <c:v>3850</c:v>
                </c:pt>
                <c:pt idx="6">
                  <c:v>4313</c:v>
                </c:pt>
                <c:pt idx="7">
                  <c:v>4826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E6-4411-8D4B-7BD2BDCD3C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0524144"/>
        <c:axId val="1420526224"/>
      </c:barChart>
      <c:catAx>
        <c:axId val="142052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420526224"/>
        <c:crosses val="autoZero"/>
        <c:auto val="1"/>
        <c:lblAlgn val="ctr"/>
        <c:lblOffset val="100"/>
        <c:noMultiLvlLbl val="0"/>
      </c:catAx>
      <c:valAx>
        <c:axId val="1420526224"/>
        <c:scaling>
          <c:orientation val="minMax"/>
        </c:scaling>
        <c:delete val="0"/>
        <c:axPos val="l"/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42052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b="0">
          <a:latin typeface="Arial Narrow" panose="020B060602020203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r>
              <a:rPr lang="ru-RU" sz="1000"/>
              <a:t>Динамика </a:t>
            </a:r>
            <a:r>
              <a:rPr lang="en-US" sz="1000"/>
              <a:t>EPS</a:t>
            </a:r>
            <a:endParaRPr lang="ru-RU" sz="10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[AMD.xlsx]Анализ!$E$32</c:f>
              <c:strCache>
                <c:ptCount val="1"/>
                <c:pt idx="0">
                  <c:v>EPS, долл</c:v>
                </c:pt>
              </c:strCache>
            </c:strRef>
          </c:tx>
          <c:spPr>
            <a:solidFill>
              <a:srgbClr val="2B6030"/>
            </a:solidFill>
            <a:ln>
              <a:solidFill>
                <a:srgbClr val="2B603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[AMD.xlsx]Анализ!$D$33:$D$40</c:f>
              <c:strCache>
                <c:ptCount val="8"/>
                <c:pt idx="0">
                  <c:v>1 кв.'20</c:v>
                </c:pt>
                <c:pt idx="1">
                  <c:v>2 кв.'20</c:v>
                </c:pt>
                <c:pt idx="2">
                  <c:v>3 кв.'20</c:v>
                </c:pt>
                <c:pt idx="3">
                  <c:v>4 кв.'20</c:v>
                </c:pt>
                <c:pt idx="4">
                  <c:v>1 кв.'21</c:v>
                </c:pt>
                <c:pt idx="5">
                  <c:v>2 кв.'21</c:v>
                </c:pt>
                <c:pt idx="6">
                  <c:v>3 кв.'21</c:v>
                </c:pt>
                <c:pt idx="7">
                  <c:v>4 кв.'21</c:v>
                </c:pt>
              </c:strCache>
            </c:strRef>
          </c:cat>
          <c:val>
            <c:numRef>
              <c:f>[AMD.xlsx]Анализ!$E$33:$E$40</c:f>
              <c:numCache>
                <c:formatCode>#,##0.00</c:formatCode>
                <c:ptCount val="8"/>
                <c:pt idx="0">
                  <c:v>0.18</c:v>
                </c:pt>
                <c:pt idx="1">
                  <c:v>0.18</c:v>
                </c:pt>
                <c:pt idx="2">
                  <c:v>0.41</c:v>
                </c:pt>
                <c:pt idx="3">
                  <c:v>0.52</c:v>
                </c:pt>
                <c:pt idx="4">
                  <c:v>0.52</c:v>
                </c:pt>
                <c:pt idx="5">
                  <c:v>0.63</c:v>
                </c:pt>
                <c:pt idx="6">
                  <c:v>0.73</c:v>
                </c:pt>
                <c:pt idx="7">
                  <c:v>0.92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06-4D33-AB94-FE838CF6B4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0524144"/>
        <c:axId val="1420526224"/>
      </c:barChart>
      <c:catAx>
        <c:axId val="1420524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420526224"/>
        <c:crosses val="autoZero"/>
        <c:auto val="1"/>
        <c:lblAlgn val="ctr"/>
        <c:lblOffset val="100"/>
        <c:noMultiLvlLbl val="0"/>
      </c:catAx>
      <c:valAx>
        <c:axId val="1420526224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ru-RU"/>
          </a:p>
        </c:txPr>
        <c:crossAx val="1420524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702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5262AF51-1CBF-4B77-990F-0A229E014745}" type="datetimeFigureOut">
              <a:rPr lang="ru-RU" smtClean="0"/>
              <a:t>03.02.2022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38250"/>
            <a:ext cx="23145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67263"/>
            <a:ext cx="5435600" cy="3900488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08981"/>
            <a:ext cx="2944283" cy="497019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A7512681-568E-4B74-B186-F295E891A794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37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399" y="75484"/>
            <a:ext cx="728599" cy="740195"/>
          </a:xfrm>
          <a:prstGeom prst="rect">
            <a:avLst/>
          </a:prstGeom>
        </p:spPr>
      </p:pic>
      <p:sp>
        <p:nvSpPr>
          <p:cNvPr id="12" name="Прямоугольник 11"/>
          <p:cNvSpPr/>
          <p:nvPr userDrawn="1"/>
        </p:nvSpPr>
        <p:spPr>
          <a:xfrm>
            <a:off x="0" y="1425038"/>
            <a:ext cx="3425717" cy="848096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46" dirty="0"/>
          </a:p>
        </p:txBody>
      </p:sp>
    </p:spTree>
    <p:extLst>
      <p:ext uri="{BB962C8B-B14F-4D97-AF65-F5344CB8AC3E}">
        <p14:creationId xmlns:p14="http://schemas.microsoft.com/office/powerpoint/2010/main" val="622053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D9BE9-FC0D-4676-BC93-41525EAEF7AC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73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68E0-253E-4212-90D6-DCA098698B0D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473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813D5-DFB9-4702-ABD1-4562791A8D1B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8360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7F045-64AD-4083-ACA8-F7E726EA7E50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0272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063F2-83F3-482B-9958-B06109B63E6F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829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EFA0-B8E6-45CD-9BBD-7B0C018F8446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100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C5C1D-869B-48AB-A121-E24E493437B2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2179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B375A-5B6A-4FFF-B656-DE8272D94250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082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7510A-D4AF-4ED1-B29D-D8D029B4BC7B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284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1AD63-0C1F-48F5-8A9A-97B48741E8D9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25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8FFEB-AA3B-4734-BBC4-FC578C9030EB}" type="datetime1">
              <a:rPr lang="ru-RU" smtClean="0"/>
              <a:t>03.02.2022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АО "Россельхозбанк". Департамент по работе на рынках капитала. Отдел брокерского обслуживания 8 800 100 40 40 (звонок по России бесплатный).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BB73E-0CD5-4472-956E-320DA83129A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54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3" r:id="rId2"/>
    <p:sldLayoutId id="2147483674" r:id="rId3"/>
    <p:sldLayoutId id="2147483675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3847" y="1648306"/>
            <a:ext cx="3301277" cy="77025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755" y="1648306"/>
            <a:ext cx="3351465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AMD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продолжила тренд компаний из сектора производителей полупроводников и представила сильные финансовые результаты за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кв.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21: выручка составила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4,8 млрд (+49% г/г), валовая 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прибыль –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2,4 млрд (+67% г/г), свободный денежный поток 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0,7 млрд (+53% г/г), чистая прибыль (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non-GAAP)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1,1 млрд (+76% г/г),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EPS – 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0,9 (+77% г/г)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95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Основной прирост доходов наблюдался в сегменте корпоративных, заказных и встраиваемых продуктов (+75% г/г), а также в сегменте вычислений и графики (+32% г/г)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95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Менеджмент назвал основным драйвером роста внедрение процессоров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EPYC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: именно этот продукт, наряду с облачными технологиями, позволит компании запустить новое поколение сервисов для ПК и видеоигр, что поддержит финансовые результаты в текущем году.</a:t>
            </a:r>
          </a:p>
          <a:p>
            <a:pPr indent="457200" algn="just">
              <a:spcAft>
                <a:spcPts val="600"/>
              </a:spcAft>
            </a:pP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Прогнозы.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кв.</a:t>
            </a:r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22 компания рассчитывает получить доход не менее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5 млрд, добиться роста продаж клиентских и сервисных процессов на 4%, валовой маржи – до 50,5%. В целом за 2022 г. компания ожидает роста выручки на 31% г/г, до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21,5 млрд, и валовой маржи на 3 </a:t>
            </a:r>
            <a:r>
              <a:rPr lang="ru-RU" sz="9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., до 51,0%. Данные прогнозы превышают ожидания Уолл-Стрит и поддерживают оптимизм инвесторов.</a:t>
            </a:r>
          </a:p>
          <a:p>
            <a:pPr indent="457200" algn="just">
              <a:spcAft>
                <a:spcPts val="600"/>
              </a:spcAft>
            </a:pP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Выход на новые рынки. 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кв.</a:t>
            </a:r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22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ожидается закрытие сделки по поглощению производителя интегральных микросхем программируемой логики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Xilinx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, что даст компании выход на рынки автопилотов и продукции для военной промышленности, а также позволит создать конкуренцию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, которая чуть раньше поглотила разработчика ПЛИС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Altera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 Влияние сделки на финансовые результаты компании ожидается не ранее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III-IV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кв.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’22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spcAft>
                <a:spcPts val="600"/>
              </a:spcAft>
            </a:pP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Продуктовая сегментация</a:t>
            </a:r>
            <a:r>
              <a:rPr lang="en-US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вычислений и графики принесло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AMD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кв.</a:t>
            </a:r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2,6 млрд выручки (+32% г/г), что объясняется смещением ассортимента процессоров в сторону более дорогих моделей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Ryzen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и ростом средней цены реализации. На направление корпоративных, встраиваемых и заказных решений пришлось</a:t>
            </a:r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2,2 млрд (+75% г/г), рост был вызван возросшим объемом продаж процессоров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EPYC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и компонентов для игровых консолей. Менеджмент не выделяет какой-либо из сегментов как первостепенный и планирует их одновременное развитие путем вывода на рынок новых продуктов в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п.</a:t>
            </a:r>
            <a:r>
              <a:rPr lang="en-US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22: процессоров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Ryzen 7000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и ускорителей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Instinct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141439" y="9334809"/>
            <a:ext cx="1543050" cy="527403"/>
          </a:xfrm>
        </p:spPr>
        <p:txBody>
          <a:bodyPr vert="horz" lIns="91440" tIns="45720" rIns="91440" bIns="45720" rtlCol="0" anchor="ctr"/>
          <a:lstStyle/>
          <a:p>
            <a:fld id="{00BBDF31-3A70-41A0-ABAD-FD2536958D6D}" type="datetime1">
              <a:rPr lang="ru-RU" sz="1200" b="1">
                <a:solidFill>
                  <a:schemeClr val="bg1">
                    <a:lumMod val="50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pPr/>
              <a:t>03.02.2022</a:t>
            </a:fld>
            <a:endParaRPr lang="ru-RU" sz="1200" b="1" dirty="0">
              <a:solidFill>
                <a:schemeClr val="bg1">
                  <a:lumMod val="50000"/>
                </a:schemeClr>
              </a:solidFill>
              <a:latin typeface="Proxima nova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1165574" y="9366974"/>
            <a:ext cx="6338170" cy="527403"/>
          </a:xfrm>
        </p:spPr>
        <p:txBody>
          <a:bodyPr/>
          <a:lstStyle/>
          <a:p>
            <a:pPr algn="l"/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АО "Россельхозбанк". Департамент по работе на рынках капитала.</a:t>
            </a:r>
          </a:p>
          <a:p>
            <a:pPr algn="l"/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Отдел брокерского обслуживания 8 800 100 40 40 (звонок по России бесплатный).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/>
          <a:srcRect l="75194" t="1" b="-1930"/>
          <a:stretch/>
        </p:blipFill>
        <p:spPr>
          <a:xfrm>
            <a:off x="6037545" y="9486113"/>
            <a:ext cx="820455" cy="44042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7755" y="892679"/>
            <a:ext cx="2819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AMD:  </a:t>
            </a:r>
          </a:p>
          <a:p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ЦЕЛЕВАЯ ЦЕНА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 $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153,3, ПОТЕНЦИАЛ РОСТА 24,9%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260546" y="8915136"/>
            <a:ext cx="25010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</a:t>
            </a:r>
            <a:r>
              <a:rPr lang="ru-RU" sz="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данные</a:t>
            </a:r>
            <a:r>
              <a:rPr lang="en-US" sz="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Bloomberg</a:t>
            </a:r>
            <a:r>
              <a:rPr lang="ru-RU" sz="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расчеты РСХБ</a:t>
            </a:r>
            <a:endParaRPr lang="ru-RU" sz="800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892" y="60827"/>
            <a:ext cx="664522" cy="621846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9C5FC8B2-A80D-AE4C-BC72-D2092F4A019B}"/>
              </a:ext>
            </a:extLst>
          </p:cNvPr>
          <p:cNvPicPr>
            <a:picLocks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" r="33294" b="-4"/>
          <a:stretch/>
        </p:blipFill>
        <p:spPr bwMode="auto">
          <a:xfrm flipV="1">
            <a:off x="6338" y="661578"/>
            <a:ext cx="6821902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1990" y="186290"/>
            <a:ext cx="6116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8A8A8A"/>
                </a:solidFill>
                <a:latin typeface="Proxima Nova Th"/>
              </a:rPr>
              <a:t>ADVANCED MICRO DEVICES (NASDAQ: AMD)</a:t>
            </a:r>
            <a:endParaRPr lang="ru-RU" sz="1600" b="1" dirty="0">
              <a:solidFill>
                <a:srgbClr val="8A8A8A"/>
              </a:solidFill>
              <a:latin typeface="Proxima Nova Th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46113"/>
              </p:ext>
            </p:extLst>
          </p:nvPr>
        </p:nvGraphicFramePr>
        <p:xfrm>
          <a:off x="3405256" y="1648306"/>
          <a:ext cx="3356296" cy="1939641"/>
        </p:xfrm>
        <a:graphic>
          <a:graphicData uri="http://schemas.openxmlformats.org/drawingml/2006/table">
            <a:tbl>
              <a:tblPr/>
              <a:tblGrid>
                <a:gridCol w="2155095">
                  <a:extLst>
                    <a:ext uri="{9D8B030D-6E8A-4147-A177-3AD203B41FA5}">
                      <a16:colId xmlns:a16="http://schemas.microsoft.com/office/drawing/2014/main" val="4209350357"/>
                    </a:ext>
                  </a:extLst>
                </a:gridCol>
                <a:gridCol w="1201201">
                  <a:extLst>
                    <a:ext uri="{9D8B030D-6E8A-4147-A177-3AD203B41FA5}">
                      <a16:colId xmlns:a16="http://schemas.microsoft.com/office/drawing/2014/main" val="1236560151"/>
                    </a:ext>
                  </a:extLst>
                </a:gridCol>
              </a:tblGrid>
              <a:tr h="25868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Эмитент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Advanced Micro Devices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69260"/>
                  </a:ext>
                </a:extLst>
              </a:tr>
              <a:tr h="14552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Тикер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AMD </a:t>
                      </a:r>
                      <a:r>
                        <a:rPr lang="en-US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US </a:t>
                      </a:r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Equity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720455"/>
                  </a:ext>
                </a:extLst>
              </a:tr>
              <a:tr h="1625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Цена,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$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174,3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606775"/>
                  </a:ext>
                </a:extLst>
              </a:tr>
              <a:tr h="16259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Мин. цена за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год, 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72,5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4047674"/>
                  </a:ext>
                </a:extLst>
              </a:tr>
              <a:tr h="16259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Макс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. цена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за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год, 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164,5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147231"/>
                  </a:ext>
                </a:extLst>
              </a:tr>
              <a:tr h="1625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Капитализация,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трлн,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$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148,3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0776712"/>
                  </a:ext>
                </a:extLst>
              </a:tr>
              <a:tr h="1625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Ожидаемая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 </a:t>
                      </a:r>
                      <a:r>
                        <a:rPr lang="ru-RU" sz="10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див.доходность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, 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-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3686884"/>
                  </a:ext>
                </a:extLst>
              </a:tr>
              <a:tr h="1625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Периодичность дивидендов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-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1852872"/>
                  </a:ext>
                </a:extLst>
              </a:tr>
              <a:tr h="1625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Закрытие реестра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-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679540"/>
                  </a:ext>
                </a:extLst>
              </a:tr>
              <a:tr h="162599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Таргет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,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153,3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613225"/>
                  </a:ext>
                </a:extLst>
              </a:tr>
              <a:tr h="16259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Потенциал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роста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 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  <a:ea typeface="+mn-ea"/>
                          <a:cs typeface="+mn-cs"/>
                        </a:rPr>
                        <a:t>24,9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Proxima nova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3881839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950410"/>
              </p:ext>
            </p:extLst>
          </p:nvPr>
        </p:nvGraphicFramePr>
        <p:xfrm>
          <a:off x="3404057" y="3928042"/>
          <a:ext cx="3358693" cy="2462100"/>
        </p:xfrm>
        <a:graphic>
          <a:graphicData uri="http://schemas.openxmlformats.org/drawingml/2006/table">
            <a:tbl>
              <a:tblPr/>
              <a:tblGrid>
                <a:gridCol w="1367968">
                  <a:extLst>
                    <a:ext uri="{9D8B030D-6E8A-4147-A177-3AD203B41FA5}">
                      <a16:colId xmlns:a16="http://schemas.microsoft.com/office/drawing/2014/main" val="1792197216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3505406296"/>
                    </a:ext>
                  </a:extLst>
                </a:gridCol>
                <a:gridCol w="771525">
                  <a:extLst>
                    <a:ext uri="{9D8B030D-6E8A-4147-A177-3AD203B41FA5}">
                      <a16:colId xmlns:a16="http://schemas.microsoft.com/office/drawing/2014/main" val="2346557147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3524164039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Финансовые и оценочные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показатели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4Q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2021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Консенсус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Отл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177989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Выручка, млрд 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4,8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4,5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10992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Свободный денежный поток, млрд 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0,7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0,6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18,0%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3279040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Чистая прибыль, млрд 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1,0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11,7%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5885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Рентабельность</a:t>
                      </a:r>
                      <a:r>
                        <a:rPr lang="ru-RU" sz="1000" b="1" i="1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, %</a:t>
                      </a:r>
                    </a:p>
                  </a:txBody>
                  <a:tcPr marL="171450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21,9%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+1,0 </a:t>
                      </a:r>
                      <a:r>
                        <a:rPr lang="ru-RU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п.п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077533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Скорр. </a:t>
                      </a: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EPS,$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0,90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0,76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94889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2022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2023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036559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P/E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3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7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28,8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Proxima nova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4702746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EV/EBITDA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21,5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19,8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Proxima nova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8190359"/>
                  </a:ext>
                </a:extLst>
              </a:tr>
            </a:tbl>
          </a:graphicData>
        </a:graphic>
      </p:graphicFrame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0074091"/>
              </p:ext>
            </p:extLst>
          </p:nvPr>
        </p:nvGraphicFramePr>
        <p:xfrm>
          <a:off x="3413552" y="6587039"/>
          <a:ext cx="3348000" cy="213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9204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3847" y="1648306"/>
            <a:ext cx="3301277" cy="770258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755" y="1648306"/>
            <a:ext cx="3351465" cy="763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600"/>
              </a:spcAft>
            </a:pP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Сотрудничество с </a:t>
            </a:r>
            <a:r>
              <a:rPr lang="en-US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Meta</a:t>
            </a: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и перспективы </a:t>
            </a:r>
            <a:r>
              <a:rPr lang="ru-RU" sz="95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метавселенной</a:t>
            </a: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В ноябре 2021 г.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AMD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объявила о сотрудничестве с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Meta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в части поставок процессоров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EPYC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и серверных чипов. Помимо этого, компания заключила соглашение с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Meta Platforms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на поставку микросхем для новых центров обработки данных. Менеджмент не раз заявлял о своем интересе к </a:t>
            </a:r>
            <a:r>
              <a:rPr lang="ru-RU" sz="9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метавселенной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и о готовности стать одним из основных поставщиков инфраструктуры для нее. Сейчас компания работает над производством мощных графических чипов для технологий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VR/AR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 Любое упоминание о </a:t>
            </a:r>
            <a:r>
              <a:rPr lang="ru-RU" sz="9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метавселенной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оказывает позитивное влияние на рост котировок акций компании, поэтому мы считаем, что именно развитие в этом сегменте станет основным драйвером в 2022-2023 гг.</a:t>
            </a:r>
          </a:p>
          <a:p>
            <a:pPr indent="457200" algn="just">
              <a:spcAft>
                <a:spcPts val="600"/>
              </a:spcAft>
            </a:pP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Доля на рынке и конкуренция.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Доля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AMD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на рынке центральных процессоров превышает 40%, на рынке центральных процессоров для потребительской электроники – 25%, основными конкурентами выступают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Intel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NVIDIA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 Несмотря на то, что компании схожи в своих взглядах на дальнейшее развитие и подходах к расширению (все 3 выходят на новые продуктовые рынки через сделки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M&amp;A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), можно назвать ряд факторов, которые делают акции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AMD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более привлекательными. Так,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NVIDIA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несколько переоценена по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P/E’21 (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75,3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против 10,6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44,6x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AMD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), а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в последние годы замедлил темпы роста выручки и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EPS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.Более того, в техническом плане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уступает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AMD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(последний с 2021 г. работает на 7-нанометровых </a:t>
            </a:r>
            <a:r>
              <a:rPr lang="ru-RU" sz="95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техпроцессорах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, в то время как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использует 10- и 14-нанометровые, что критически важно, в особенности для корпоративного сегмента).</a:t>
            </a:r>
          </a:p>
          <a:p>
            <a:pPr indent="457200" algn="just">
              <a:spcAft>
                <a:spcPts val="600"/>
              </a:spcAft>
            </a:pP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Логистические проблемы с цепочками поставок</a:t>
            </a:r>
            <a:r>
              <a:rPr lang="en-US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В наибольшей степени котировки акций компании поддержали позитивные заявления менеджмента. Л. Су, генеральный директор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AMD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, заявила, что в течение последних 5 кварталов компания работала над решением проблемы с цепочками поставок, инвестируя как в материалы, так и в производственные мощности. За 2021 г. на долгосрочные контракты с партнерами было потрачено около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1 млрд, что обеспечит уверенный рост поставок продукции в 2022 г. Ослабление дефицита полупроводников ожидается во второй половине 2022 г.</a:t>
            </a:r>
          </a:p>
          <a:p>
            <a:pPr indent="457200" algn="just">
              <a:spcAft>
                <a:spcPts val="600"/>
              </a:spcAft>
            </a:pPr>
            <a:r>
              <a:rPr lang="ru-RU" sz="95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Оценка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. Сильные результаты, оптимистичные планы и закрытие сделки с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Xilinx</a:t>
            </a:r>
            <a:r>
              <a:rPr lang="ru-RU" sz="95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дали мощный импульс к дальнейшему росту.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EPS’22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ожидается на уровне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$4,1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, что при прогнозном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P/E’22 – x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,2 предполагает цену акций в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$153,3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9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потенциал к текущей цене – 24,9%).</a:t>
            </a:r>
            <a:endParaRPr lang="ru-RU" sz="950" dirty="0" smtClean="0">
              <a:solidFill>
                <a:srgbClr val="FF0000"/>
              </a:solidFill>
              <a:latin typeface="Proxima nova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141439" y="9334809"/>
            <a:ext cx="1543050" cy="527403"/>
          </a:xfrm>
        </p:spPr>
        <p:txBody>
          <a:bodyPr vert="horz" lIns="91440" tIns="45720" rIns="91440" bIns="45720" rtlCol="0" anchor="ctr"/>
          <a:lstStyle/>
          <a:p>
            <a:fld id="{00BBDF31-3A70-41A0-ABAD-FD2536958D6D}" type="datetime1">
              <a:rPr lang="ru-RU" sz="1200" b="1">
                <a:solidFill>
                  <a:schemeClr val="bg1">
                    <a:lumMod val="50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pPr/>
              <a:t>03.02.2022</a:t>
            </a:fld>
            <a:endParaRPr lang="ru-RU" sz="1200" b="1" dirty="0">
              <a:solidFill>
                <a:schemeClr val="bg1">
                  <a:lumMod val="50000"/>
                </a:schemeClr>
              </a:solidFill>
              <a:latin typeface="Proxima nova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>
          <a:xfrm>
            <a:off x="1165574" y="9366974"/>
            <a:ext cx="6338170" cy="527403"/>
          </a:xfrm>
        </p:spPr>
        <p:txBody>
          <a:bodyPr/>
          <a:lstStyle/>
          <a:p>
            <a:pPr algn="l"/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АО "Россельхозбанк". Департамент по работе на рынках капитала.</a:t>
            </a:r>
          </a:p>
          <a:p>
            <a:pPr algn="l"/>
            <a:r>
              <a:rPr lang="ru-RU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Proxima nova"/>
                <a:ea typeface="Times New Roman" panose="02020603050405020304" pitchFamily="18" charset="0"/>
                <a:cs typeface="Times New Roman" panose="02020603050405020304" pitchFamily="18" charset="0"/>
              </a:rPr>
              <a:t>Отдел брокерского обслуживания 8 800 100 40 40 (звонок по России бесплатный).</a:t>
            </a: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 rotWithShape="1">
          <a:blip r:embed="rId2"/>
          <a:srcRect l="75194" t="1" b="-1930"/>
          <a:stretch/>
        </p:blipFill>
        <p:spPr>
          <a:xfrm>
            <a:off x="6037545" y="9486113"/>
            <a:ext cx="820455" cy="44042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7755" y="892679"/>
            <a:ext cx="2819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AMD:  </a:t>
            </a:r>
          </a:p>
          <a:p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ЦЕЛЕВАЯ ЦЕНА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 </a:t>
            </a:r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$</a:t>
            </a: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153,3, </a:t>
            </a:r>
            <a:r>
              <a:rPr lang="ru-RU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ПОТЕНЦИАЛ РОСТА </a:t>
            </a:r>
            <a:r>
              <a:rPr lang="ru-RU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24,9% </a:t>
            </a:r>
            <a:endParaRPr lang="ru-RU" sz="1200" b="1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64283" y="6565199"/>
            <a:ext cx="25010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</a:t>
            </a:r>
            <a:r>
              <a:rPr lang="ru-RU" sz="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данные</a:t>
            </a:r>
            <a:r>
              <a:rPr lang="en-US" sz="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Bloomberg</a:t>
            </a:r>
            <a:r>
              <a:rPr lang="ru-RU" sz="8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расчеты РСХБ</a:t>
            </a:r>
            <a:endParaRPr lang="ru-RU" sz="800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1892" y="60827"/>
            <a:ext cx="664522" cy="621846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9C5FC8B2-A80D-AE4C-BC72-D2092F4A019B}"/>
              </a:ext>
            </a:extLst>
          </p:cNvPr>
          <p:cNvPicPr>
            <a:picLocks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" r="33294" b="-4"/>
          <a:stretch/>
        </p:blipFill>
        <p:spPr bwMode="auto">
          <a:xfrm flipV="1">
            <a:off x="6338" y="661578"/>
            <a:ext cx="6821902" cy="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1990" y="186290"/>
            <a:ext cx="6116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8A8A8A"/>
                </a:solidFill>
                <a:latin typeface="Proxima Nova Th"/>
              </a:rPr>
              <a:t>ADVANCED MICRO DEVICES (NASDAQ: AMD)</a:t>
            </a:r>
            <a:endParaRPr lang="ru-RU" sz="1600" b="1" dirty="0">
              <a:solidFill>
                <a:srgbClr val="8A8A8A"/>
              </a:solidFill>
              <a:latin typeface="Proxima Nova Th"/>
            </a:endParaRPr>
          </a:p>
        </p:txBody>
      </p:sp>
      <p:graphicFrame>
        <p:nvGraphicFramePr>
          <p:cNvPr id="22" name="Диаграмма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2255294"/>
              </p:ext>
            </p:extLst>
          </p:nvPr>
        </p:nvGraphicFramePr>
        <p:xfrm>
          <a:off x="3417289" y="1648306"/>
          <a:ext cx="3348000" cy="213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" name="Диаграмма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228131"/>
              </p:ext>
            </p:extLst>
          </p:nvPr>
        </p:nvGraphicFramePr>
        <p:xfrm>
          <a:off x="3417289" y="4433999"/>
          <a:ext cx="3348000" cy="213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278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0"/>
            <a:ext cx="6785606" cy="50335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10402" y="5292874"/>
            <a:ext cx="666649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Средства, инвестированные в рамках заключенных с Банком соглашений об оказании брокерских услуг и/или соглашений об оказании брокерских услуг с использованием индивидуального инвестиционного счета, не застрахованы в соответствии с Федеральным законом «О страховании вкладов в банках Российской Федерации» от 23.12.2003 № 177-ФЗ.</a:t>
            </a:r>
          </a:p>
          <a:p>
            <a:pPr algn="just">
              <a:spcAft>
                <a:spcPts val="0"/>
              </a:spcAft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Клиент должен учитывать возможные риски, сопряженные с осуществлением операций на финансовых рынках. Все основные риски описаны в Приложениях 12.1 -12.4 к Регламенту оказания брокерских услуг АО «Россельхозбанк» № 15-Р, с которыми можно ознакомиться на официальном сайте Банка по адресу www.rshb.ru в разделе «Брокерское обслуживание». До совершения сделок с финансовыми инструментами клиентам следует ознакомиться с указанными документами, описывающими основные риски при инвестициях на финансовом рынке. </a:t>
            </a:r>
          </a:p>
          <a:p>
            <a:pPr algn="just">
              <a:spcAft>
                <a:spcPts val="0"/>
              </a:spcAft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Всю информацию об условиях предоставления продуктов и услуг Банка, а также о тарифах клиент может получить на официальном сайте Банка по адресу www.rshb.ru, а также в офисах Банка.</a:t>
            </a:r>
          </a:p>
          <a:p>
            <a:pPr algn="just">
              <a:spcAft>
                <a:spcPts val="0"/>
              </a:spcAft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Настоящим АО «Россельхозбанк» информирует о возможном наличии конфликта интересов при предложении упомянутых в документе продуктов, услуг, финансовых инструментов, который может возникать ввиду совмещения Банком различных видов профессиональной деятельности на финансовых рынках, а также тем, что Банк является эмитентом ценных бумаг. При урегулировании возникающих конфликтов интересов Банк руководствуется интересами своих клиентов.</a:t>
            </a:r>
          </a:p>
          <a:p>
            <a:pPr algn="just">
              <a:spcAft>
                <a:spcPts val="0"/>
              </a:spcAft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Все права на представленную информацию принадлежат АО «Россельхозбанк». Данная информация не может воспроизводиться, передаваться и распространяться без предварительного письменного разрешения АО «Россельхозбанк».</a:t>
            </a:r>
          </a:p>
          <a:p>
            <a:pPr algn="just">
              <a:spcAft>
                <a:spcPts val="0"/>
              </a:spcAft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©20</a:t>
            </a:r>
            <a:r>
              <a:rPr 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21</a:t>
            </a: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 АO «Россельхозбанк». Все права защищены.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0" y="8604068"/>
            <a:ext cx="6858000" cy="13019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object 13"/>
          <p:cNvSpPr txBox="1"/>
          <p:nvPr/>
        </p:nvSpPr>
        <p:spPr>
          <a:xfrm>
            <a:off x="152946" y="8848132"/>
            <a:ext cx="2723481" cy="370039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860" marR="0" lvl="0" indent="0" algn="l" defTabSz="781903" rtl="0" eaLnBrk="1" fontAlgn="auto" latinLnBrk="0" hangingPunct="1">
              <a:lnSpc>
                <a:spcPts val="1608"/>
              </a:lnSpc>
              <a:spcBef>
                <a:spcPts val="86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2000" b="1" i="0" u="none" strike="noStrike" kern="1200" cap="none" spc="17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8</a:t>
            </a:r>
            <a:r>
              <a:rPr kumimoji="0" lang="ru-RU" sz="2000" b="1" i="0" u="none" strike="noStrike" kern="1200" cap="none" spc="17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sz="2000" b="1" i="0" u="none" strike="noStrike" kern="1200" cap="none" spc="17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800</a:t>
            </a:r>
            <a:r>
              <a:rPr kumimoji="0" lang="ru-RU" sz="2000" b="1" i="0" u="none" strike="noStrike" kern="1200" cap="none" spc="17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ru-RU" sz="2000" b="1" i="0" u="none" strike="noStrike" kern="1200" cap="none" spc="17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100</a:t>
            </a:r>
            <a:r>
              <a:rPr lang="ru-RU" sz="2000" b="1" spc="1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kumimoji="0" lang="ru-RU" sz="2000" b="1" i="0" u="none" strike="noStrike" kern="1200" cap="none" spc="17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40</a:t>
            </a:r>
            <a:r>
              <a:rPr lang="ru-RU" sz="2000" b="1" spc="17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kumimoji="0" lang="ru-RU" sz="2000" b="1" i="0" u="none" strike="noStrike" kern="1200" cap="none" spc="17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cs typeface="Arial"/>
              </a:rPr>
              <a:t>40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cs typeface="Arial"/>
            </a:endParaRPr>
          </a:p>
          <a:p>
            <a:pPr marL="10860" marR="0" lvl="0" indent="0" algn="l" defTabSz="781903" rtl="0" eaLnBrk="1" fontAlgn="auto" latinLnBrk="0" hangingPunct="1">
              <a:lnSpc>
                <a:spcPts val="1197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900" dirty="0">
                <a:solidFill>
                  <a:schemeClr val="bg1"/>
                </a:solidFill>
                <a:latin typeface="Proxima nova"/>
              </a:rPr>
              <a:t>(звонок по России бесплатный)</a:t>
            </a:r>
          </a:p>
        </p:txBody>
      </p:sp>
      <p:sp>
        <p:nvSpPr>
          <p:cNvPr id="26" name="object 7"/>
          <p:cNvSpPr txBox="1"/>
          <p:nvPr/>
        </p:nvSpPr>
        <p:spPr>
          <a:xfrm>
            <a:off x="184898" y="9315678"/>
            <a:ext cx="3751378" cy="472631"/>
          </a:xfrm>
          <a:prstGeom prst="rect">
            <a:avLst/>
          </a:prstGeom>
        </p:spPr>
        <p:txBody>
          <a:bodyPr vert="horz" wrap="square" lIns="0" tIns="10860" rIns="0" bIns="0" rtlCol="0">
            <a:spAutoFit/>
          </a:bodyPr>
          <a:lstStyle/>
          <a:p>
            <a:pPr marL="10860" defTabSz="781903">
              <a:lnSpc>
                <a:spcPts val="1197"/>
              </a:lnSpc>
              <a:defRPr/>
            </a:pPr>
            <a:r>
              <a:rPr sz="900" dirty="0">
                <a:solidFill>
                  <a:schemeClr val="bg1"/>
                </a:solidFill>
                <a:latin typeface="Proxima nova"/>
              </a:rPr>
              <a:t>Адрес </a:t>
            </a:r>
            <a:r>
              <a:rPr sz="900" dirty="0" smtClean="0">
                <a:solidFill>
                  <a:schemeClr val="bg1"/>
                </a:solidFill>
                <a:latin typeface="Proxima nova"/>
              </a:rPr>
              <a:t>эл</a:t>
            </a:r>
            <a:r>
              <a:rPr lang="ru-RU" sz="900" dirty="0" smtClean="0">
                <a:solidFill>
                  <a:schemeClr val="bg1"/>
                </a:solidFill>
                <a:latin typeface="Proxima nova"/>
              </a:rPr>
              <a:t>ектронной</a:t>
            </a:r>
            <a:r>
              <a:rPr sz="900" dirty="0" smtClean="0">
                <a:solidFill>
                  <a:schemeClr val="bg1"/>
                </a:solidFill>
                <a:latin typeface="Proxima nova"/>
              </a:rPr>
              <a:t> </a:t>
            </a:r>
            <a:r>
              <a:rPr sz="900" dirty="0">
                <a:solidFill>
                  <a:schemeClr val="bg1"/>
                </a:solidFill>
                <a:latin typeface="Proxima nova"/>
              </a:rPr>
              <a:t>почты</a:t>
            </a:r>
          </a:p>
          <a:p>
            <a:pPr marL="10860" defTabSz="781903">
              <a:lnSpc>
                <a:spcPts val="1197"/>
              </a:lnSpc>
              <a:defRPr/>
            </a:pPr>
            <a:r>
              <a:rPr lang="ru-RU" sz="900" dirty="0" smtClean="0">
                <a:solidFill>
                  <a:schemeClr val="bg1"/>
                </a:solidFill>
                <a:latin typeface="Proxima nova"/>
              </a:rPr>
              <a:t>Отдел</a:t>
            </a:r>
            <a:r>
              <a:rPr sz="900" dirty="0" smtClean="0">
                <a:solidFill>
                  <a:schemeClr val="bg1"/>
                </a:solidFill>
                <a:latin typeface="Proxima nova"/>
              </a:rPr>
              <a:t> </a:t>
            </a:r>
            <a:r>
              <a:rPr lang="ru-RU" sz="900" dirty="0">
                <a:solidFill>
                  <a:schemeClr val="bg1"/>
                </a:solidFill>
                <a:latin typeface="Proxima nova"/>
              </a:rPr>
              <a:t>брокерского обслуживания</a:t>
            </a:r>
            <a:endParaRPr lang="en-US" sz="900" dirty="0">
              <a:solidFill>
                <a:schemeClr val="bg1"/>
              </a:solidFill>
              <a:latin typeface="Proxima nova"/>
            </a:endParaRPr>
          </a:p>
          <a:p>
            <a:pPr marL="10860" defTabSz="781903">
              <a:lnSpc>
                <a:spcPts val="1197"/>
              </a:lnSpc>
              <a:defRPr/>
            </a:pPr>
            <a:r>
              <a:rPr lang="en-US" sz="900" dirty="0">
                <a:solidFill>
                  <a:schemeClr val="bg1"/>
                </a:solidFill>
                <a:latin typeface="Proxima nova"/>
              </a:rPr>
              <a:t>INVEST@RSHB.RU</a:t>
            </a:r>
            <a:endParaRPr lang="ru-RU" sz="900" dirty="0">
              <a:solidFill>
                <a:schemeClr val="bg1"/>
              </a:solidFill>
              <a:latin typeface="Proxima nova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0822" y="8604068"/>
            <a:ext cx="788388" cy="800935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4698327" y="9439859"/>
            <a:ext cx="1236429" cy="2585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1016000">
              <a:lnSpc>
                <a:spcPct val="90000"/>
              </a:lnSpc>
              <a:spcBef>
                <a:spcPts val="600"/>
              </a:spcBef>
              <a:defRPr sz="2100" b="1">
                <a:latin typeface="Proxima Nova Rg"/>
                <a:ea typeface="Proxima Nova Rg"/>
                <a:cs typeface="Proxima Nova Rg"/>
                <a:sym typeface="Proxima Nova Rg"/>
              </a:defRPr>
            </a:pPr>
            <a:r>
              <a:rPr lang="ru-RU" sz="1200" u="sng" dirty="0" smtClean="0">
                <a:solidFill>
                  <a:schemeClr val="bg1"/>
                </a:solidFill>
                <a:latin typeface="Proxima Nova Th" panose="02000506030000020004" pitchFamily="2" charset="0"/>
              </a:rPr>
              <a:t>РСХБ-Инвестиции</a:t>
            </a:r>
            <a:endParaRPr lang="en-US" sz="1200" u="sng" dirty="0">
              <a:solidFill>
                <a:schemeClr val="bg1"/>
              </a:solidFill>
              <a:latin typeface="Proxima Nova Th" panose="02000506030000020004" pitchFamily="2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998696" y="8855554"/>
            <a:ext cx="26356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 dirty="0" smtClean="0">
                <a:solidFill>
                  <a:schemeClr val="bg1"/>
                </a:solidFill>
                <a:latin typeface="Proxima Nova Th" panose="02000506030000020004" pitchFamily="2" charset="0"/>
              </a:rPr>
              <a:t>Больше аналитики в Телеграм-канале:</a:t>
            </a:r>
            <a:endParaRPr lang="ru-RU" sz="1400" dirty="0">
              <a:solidFill>
                <a:schemeClr val="bg1"/>
              </a:solidFill>
              <a:latin typeface="Proxima Nova Th" panose="02000506030000020004" pitchFamily="2" charset="0"/>
            </a:endParaRPr>
          </a:p>
        </p:txBody>
      </p:sp>
      <p:sp>
        <p:nvSpPr>
          <p:cNvPr id="30" name="Бумажный самолетик"/>
          <p:cNvSpPr/>
          <p:nvPr/>
        </p:nvSpPr>
        <p:spPr>
          <a:xfrm>
            <a:off x="3998696" y="9423529"/>
            <a:ext cx="366577" cy="3258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8" h="21600" extrusionOk="0">
                <a:moveTo>
                  <a:pt x="21281" y="0"/>
                </a:moveTo>
                <a:cubicBezTo>
                  <a:pt x="21271" y="4"/>
                  <a:pt x="21262" y="10"/>
                  <a:pt x="21253" y="16"/>
                </a:cubicBezTo>
                <a:lnTo>
                  <a:pt x="92" y="13287"/>
                </a:lnTo>
                <a:cubicBezTo>
                  <a:pt x="21" y="13332"/>
                  <a:pt x="-12" y="13405"/>
                  <a:pt x="4" y="13482"/>
                </a:cubicBezTo>
                <a:cubicBezTo>
                  <a:pt x="19" y="13559"/>
                  <a:pt x="78" y="13616"/>
                  <a:pt x="162" y="13635"/>
                </a:cubicBezTo>
                <a:lnTo>
                  <a:pt x="8035" y="15408"/>
                </a:lnTo>
                <a:lnTo>
                  <a:pt x="21281" y="0"/>
                </a:lnTo>
                <a:close/>
                <a:moveTo>
                  <a:pt x="21588" y="236"/>
                </a:moveTo>
                <a:lnTo>
                  <a:pt x="11685" y="16220"/>
                </a:lnTo>
                <a:lnTo>
                  <a:pt x="15265" y="17261"/>
                </a:lnTo>
                <a:lnTo>
                  <a:pt x="15343" y="17277"/>
                </a:lnTo>
                <a:lnTo>
                  <a:pt x="20737" y="18840"/>
                </a:lnTo>
                <a:cubicBezTo>
                  <a:pt x="20802" y="18859"/>
                  <a:pt x="20872" y="18847"/>
                  <a:pt x="20928" y="18811"/>
                </a:cubicBezTo>
                <a:cubicBezTo>
                  <a:pt x="20983" y="18775"/>
                  <a:pt x="21014" y="18719"/>
                  <a:pt x="21016" y="18658"/>
                </a:cubicBezTo>
                <a:lnTo>
                  <a:pt x="21588" y="236"/>
                </a:lnTo>
                <a:close/>
                <a:moveTo>
                  <a:pt x="20412" y="1518"/>
                </a:moveTo>
                <a:lnTo>
                  <a:pt x="8296" y="15603"/>
                </a:lnTo>
                <a:lnTo>
                  <a:pt x="11209" y="21558"/>
                </a:lnTo>
                <a:cubicBezTo>
                  <a:pt x="11216" y="21574"/>
                  <a:pt x="11226" y="21587"/>
                  <a:pt x="11237" y="21600"/>
                </a:cubicBezTo>
                <a:lnTo>
                  <a:pt x="11269" y="16268"/>
                </a:lnTo>
                <a:lnTo>
                  <a:pt x="11290" y="16233"/>
                </a:lnTo>
                <a:lnTo>
                  <a:pt x="20412" y="1518"/>
                </a:lnTo>
                <a:close/>
                <a:moveTo>
                  <a:pt x="11608" y="16517"/>
                </a:moveTo>
                <a:lnTo>
                  <a:pt x="11576" y="21597"/>
                </a:lnTo>
                <a:lnTo>
                  <a:pt x="15046" y="17520"/>
                </a:lnTo>
                <a:lnTo>
                  <a:pt x="11608" y="16517"/>
                </a:ln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45719" rIns="45719" anchor="ctr"/>
          <a:lstStyle/>
          <a:p>
            <a:pPr defTabSz="609600">
              <a:defRPr sz="2000"/>
            </a:pPr>
            <a:endParaRPr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110402" y="673986"/>
            <a:ext cx="6666495" cy="4539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333333"/>
                </a:solidFill>
                <a:latin typeface="Proxima Nova Th" panose="02000506030000020004" pitchFamily="2" charset="0"/>
              </a:rPr>
              <a:t>Ограничение ответственности</a:t>
            </a:r>
          </a:p>
          <a:p>
            <a:pPr algn="just">
              <a:spcAft>
                <a:spcPts val="0"/>
              </a:spcAft>
            </a:pPr>
            <a:endParaRPr lang="ru-RU" sz="800" b="1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  <a:p>
            <a:pPr algn="just">
              <a:spcAft>
                <a:spcPts val="0"/>
              </a:spcAft>
            </a:pPr>
            <a:r>
              <a:rPr lang="ru-RU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АО «Россельхозбанк» Генеральная </a:t>
            </a: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лицензия на осуществление банковских операций № 3349 (выдана Банком России 12.08.2015)</a:t>
            </a:r>
          </a:p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Лицензия на осуществление брокерской деятельности (выдана Федеральной службой по финансовым рынкам от 19.05.2005 №077-08455-100000)</a:t>
            </a:r>
          </a:p>
          <a:p>
            <a:pPr algn="just">
              <a:spcAft>
                <a:spcPts val="0"/>
              </a:spcAft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Представленные в настоящем документе сведения носят исключительно информационный характер, оценки и мнения выражены с учетом ситуации на дату публикации документа. Настоящий документ не является предложением по покупке либо продаже финансовых инструментов и не должен рассматриваться как рекомендация к действиям. </a:t>
            </a:r>
          </a:p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Представленная информация не может рассматриваться в качестве гарантий или обещания будущей доходности вложений. Представленная информация, мнения и оценки подготовлены на основе публичных источников, которые рассматриваются Банком как надежные. Однако за достоверность предоставленной информации АО «Россельхозбанк» ответственности не несет. Информация и мнения, содержащиеся в настоящем документе, если прямо не указано иное, представлены АО «Россельхозбанк» на соответствующую дату. Банк оставляет за собой право по своему усмотрению без предварительного уведомления клиентов изменять либо не актуализировать информацию и мнения, содержащиеся в данном документе. Клиентам не следует полагаться исключительно на содержание данного документа в ущерб проведению собственного анализа. Банк, его аффилированные лица и сотрудники не несут ответственности за использование данной информации, за прямой или косвенный ущерб, наступивший вследствие использования представленной в настоящем документе информации, а также за ее достоверность. Банк не дает гарантий или заверений и не принимает какой-либо ответственности в отношении финансовых результатов, полученных на основании использования информации, содержащейся в настоящем документе. Стоимость инвестиций может как уменьшаться, так и увеличиваться, и клиент может в конечном счете не получить первоначально инвестированную сумму. АО «Россельхозбанк» не несет ответственности перед клиентом за финансовые потери, являющиеся результатом изменения рыночных котировок, изменения курса валют, дефолта эмитента ценных бумаг и иных рыночных факторов.</a:t>
            </a:r>
          </a:p>
          <a:p>
            <a:pPr algn="just">
              <a:spcAft>
                <a:spcPts val="0"/>
              </a:spcAft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  <a:p>
            <a:pPr algn="just">
              <a:spcAft>
                <a:spcPts val="0"/>
              </a:spcAft>
            </a:pP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 АО «Россельхозбанк» не осуществляет деятельность по инвестиционному консультированию, не является инвестиционным советником и не предоставляет индивидуальных инвестиционных рекомендаций в рамках Федерального закона от 22.04.1996 № 39-ФЗ «О рынке ценных бумаг». Финансовые инструменты либо операции, упомянутые в документе, могут не соответствовать инвестиционному профилю клиента и его инвестиционным целям (ожиданиям). Определение соответствия финансового инструмента либо операции интересам клиента, инвестиционным целям, инвестиционному горизонту и уровню допустимого риска является задачей клиента.</a:t>
            </a:r>
          </a:p>
          <a:p>
            <a:pPr algn="just">
              <a:spcAft>
                <a:spcPts val="0"/>
              </a:spcAft>
            </a:pPr>
            <a:endParaRPr lang="ru-RU" sz="800" dirty="0">
              <a:solidFill>
                <a:schemeClr val="tx1">
                  <a:lumMod val="75000"/>
                  <a:lumOff val="25000"/>
                </a:schemeClr>
              </a:solidFill>
              <a:latin typeface="Proxima nova"/>
            </a:endParaRPr>
          </a:p>
          <a:p>
            <a:pPr algn="just"/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Банк не несет ответственности за возможные убытки в случае совершения операций либо инвестирования в финансовые инструменты, упомянутые в данном документе, и не рекомендует использовать указанную информацию в качестве единственного источника информации при принятии инвестиционного решения.</a:t>
            </a:r>
          </a:p>
          <a:p>
            <a:pPr algn="just">
              <a:spcAft>
                <a:spcPts val="0"/>
              </a:spcAft>
            </a:pPr>
            <a:endParaRPr lang="ru-RU" sz="11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13719" y="231098"/>
            <a:ext cx="81318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НЕ ЯВЛЯЕТСЯ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ИНВЕСТИЦИОННОЙ РЕКОМЕНДАЦИЕЙ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,</a:t>
            </a:r>
          </a:p>
          <a:p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В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roxima nova"/>
              </a:rPr>
              <a:t>ТОМ ЧИСЛЕ ИНДИВИДУАЛЬНОЙ</a:t>
            </a:r>
          </a:p>
        </p:txBody>
      </p:sp>
    </p:spTree>
    <p:extLst>
      <p:ext uri="{BB962C8B-B14F-4D97-AF65-F5344CB8AC3E}">
        <p14:creationId xmlns:p14="http://schemas.microsoft.com/office/powerpoint/2010/main" val="11167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2B6030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19701</TotalTime>
  <Words>1719</Words>
  <Application>Microsoft Office PowerPoint</Application>
  <PresentationFormat>Лист A4 (210x297 мм)</PresentationFormat>
  <Paragraphs>116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Proxima nova</vt:lpstr>
      <vt:lpstr>Proxima Nova Rg</vt:lpstr>
      <vt:lpstr>Proxima Nova Th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Портфель Депозит+</dc:title>
  <dc:creator>Александр Фетисов</dc:creator>
  <cp:lastModifiedBy>Немтинова Дарья Сергеевна</cp:lastModifiedBy>
  <cp:revision>680</cp:revision>
  <cp:lastPrinted>2021-07-01T18:22:08Z</cp:lastPrinted>
  <dcterms:created xsi:type="dcterms:W3CDTF">2020-11-16T16:16:57Z</dcterms:created>
  <dcterms:modified xsi:type="dcterms:W3CDTF">2022-02-03T14:49:48Z</dcterms:modified>
</cp:coreProperties>
</file>